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682B-EA70-46CE-9D80-AB5D34ADD64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18C8-A3FF-4C36-B7F7-A50DEFB4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courtenay.spencer\Local Settings\Temporary Internet Files\Content.IE5\39TLA4QO\MPj044244600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458200" cy="3276599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Ravie" pitchFamily="82" charset="0"/>
              </a:rPr>
              <a:t>Unit #2 </a:t>
            </a:r>
            <a:r>
              <a:rPr lang="en-US" sz="9600" dirty="0" err="1" smtClean="0">
                <a:solidFill>
                  <a:schemeClr val="bg1"/>
                </a:solidFill>
                <a:latin typeface="Ravie" pitchFamily="82" charset="0"/>
              </a:rPr>
              <a:t>Colour</a:t>
            </a:r>
            <a:endParaRPr lang="en-US" sz="9600" dirty="0">
              <a:solidFill>
                <a:schemeClr val="bg1"/>
              </a:solidFill>
              <a:latin typeface="Ravie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43200"/>
          </a:xfrm>
        </p:spPr>
        <p:txBody>
          <a:bodyPr>
            <a:normAutofit/>
          </a:bodyPr>
          <a:lstStyle/>
          <a:p>
            <a:pPr marL="2343150" lvl="4" indent="-514350" algn="l">
              <a:buAutoNum type="arabicParenR"/>
            </a:pPr>
            <a:endParaRPr lang="en-US" sz="2400" dirty="0">
              <a:solidFill>
                <a:schemeClr val="bg1"/>
              </a:solidFill>
            </a:endParaRPr>
          </a:p>
          <a:p>
            <a:pPr marL="2343150" lvl="4" indent="-514350" algn="l">
              <a:buAutoNum type="arabicParenR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343150" lvl="4" indent="-514350" algn="l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THE COLOUR WHEEL</a:t>
            </a:r>
          </a:p>
          <a:p>
            <a:pPr marL="2343150" lvl="4" indent="-514350" algn="l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COLOUR SCHEMES</a:t>
            </a:r>
          </a:p>
          <a:p>
            <a:pPr marL="2343150" lvl="4" indent="-514350" algn="l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COLOUR AND VALUE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ga.gov/feature/picasso/images/full/tragedy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105400" y="1524000"/>
            <a:ext cx="35814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Artist</a:t>
            </a:r>
            <a:r>
              <a:rPr lang="en-US" dirty="0" smtClean="0"/>
              <a:t>: Picasso</a:t>
            </a:r>
          </a:p>
          <a:p>
            <a:pPr>
              <a:buNone/>
            </a:pPr>
            <a:r>
              <a:rPr lang="en-US" b="1" dirty="0" smtClean="0"/>
              <a:t>Title: </a:t>
            </a:r>
            <a:r>
              <a:rPr lang="en-US" dirty="0" smtClean="0"/>
              <a:t>The Tragedy</a:t>
            </a:r>
          </a:p>
          <a:p>
            <a:pPr>
              <a:buNone/>
            </a:pPr>
            <a:r>
              <a:rPr lang="en-US" dirty="0" smtClean="0"/>
              <a:t>Does the Painting Evoke the Feeling of the Title?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 or 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ourtenay.spencer\Local Settings\Temporary Internet Files\Content.IE5\AKEAXR4U\MPj04309300000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550988" y="-814388"/>
            <a:ext cx="12192001" cy="8096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Jokerman" pitchFamily="82" charset="0"/>
              </a:rPr>
              <a:t>VALUE</a:t>
            </a:r>
            <a:endParaRPr lang="en-US" sz="7200" b="1" dirty="0">
              <a:latin typeface="Jokerm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Value: </a:t>
            </a:r>
            <a:r>
              <a:rPr lang="en-US" dirty="0" smtClean="0"/>
              <a:t>the art element that describes the lightness or darkness of a </a:t>
            </a:r>
            <a:r>
              <a:rPr lang="en-US" dirty="0" err="1" smtClean="0"/>
              <a:t>colour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(the amount of light a </a:t>
            </a:r>
            <a:r>
              <a:rPr lang="en-US" dirty="0" err="1" smtClean="0"/>
              <a:t>colour</a:t>
            </a:r>
            <a:r>
              <a:rPr lang="en-US" dirty="0" smtClean="0"/>
              <a:t> reflects determines its </a:t>
            </a:r>
            <a:r>
              <a:rPr lang="en-US" dirty="0" err="1" smtClean="0"/>
              <a:t>colour</a:t>
            </a:r>
            <a:r>
              <a:rPr lang="en-US" dirty="0" smtClean="0"/>
              <a:t> value)</a:t>
            </a:r>
          </a:p>
          <a:p>
            <a:pPr>
              <a:buNone/>
            </a:pPr>
            <a:r>
              <a:rPr lang="en-US" i="1" dirty="0" smtClean="0"/>
              <a:t>Yellow</a:t>
            </a:r>
            <a:r>
              <a:rPr lang="en-US" dirty="0" smtClean="0"/>
              <a:t> is the lightest hue (reflects the most </a:t>
            </a:r>
            <a:r>
              <a:rPr lang="en-US" i="1" dirty="0" smtClean="0"/>
              <a:t>light)</a:t>
            </a:r>
          </a:p>
          <a:p>
            <a:pPr>
              <a:buNone/>
            </a:pPr>
            <a:r>
              <a:rPr lang="en-US" i="1" dirty="0" smtClean="0"/>
              <a:t>Violet </a:t>
            </a:r>
            <a:r>
              <a:rPr lang="en-US" dirty="0" smtClean="0"/>
              <a:t>is the darkest hue (reflects the least light)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NEUTRAL COLOURS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BLACK, WHITE, and GRAY = NEUTRAL COLOURS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White Objects: </a:t>
            </a:r>
            <a:r>
              <a:rPr lang="en-US" b="1" dirty="0" smtClean="0"/>
              <a:t>reflect</a:t>
            </a:r>
            <a:r>
              <a:rPr lang="en-US" dirty="0" smtClean="0"/>
              <a:t> ALL of the </a:t>
            </a:r>
            <a:r>
              <a:rPr lang="en-US" dirty="0" err="1" smtClean="0"/>
              <a:t>colours</a:t>
            </a:r>
            <a:r>
              <a:rPr lang="en-US" dirty="0" smtClean="0"/>
              <a:t> (do not absorb ANY)</a:t>
            </a:r>
          </a:p>
          <a:p>
            <a:pPr>
              <a:buNone/>
            </a:pPr>
            <a:r>
              <a:rPr lang="en-US" dirty="0" smtClean="0"/>
              <a:t>Black Objects: </a:t>
            </a:r>
            <a:r>
              <a:rPr lang="en-US" b="1" dirty="0" smtClean="0"/>
              <a:t>absorb</a:t>
            </a:r>
            <a:r>
              <a:rPr lang="en-US" dirty="0" smtClean="0"/>
              <a:t> all the </a:t>
            </a:r>
            <a:r>
              <a:rPr lang="en-US" dirty="0" err="1" smtClean="0"/>
              <a:t>Colours</a:t>
            </a:r>
            <a:r>
              <a:rPr lang="en-US" dirty="0" smtClean="0"/>
              <a:t> (does not reflect ANY light)</a:t>
            </a:r>
          </a:p>
          <a:p>
            <a:pPr>
              <a:buNone/>
            </a:pPr>
            <a:r>
              <a:rPr lang="en-US" dirty="0" smtClean="0"/>
              <a:t>Gray = Impure White</a:t>
            </a:r>
          </a:p>
          <a:p>
            <a:pPr>
              <a:buNone/>
            </a:pPr>
            <a:r>
              <a:rPr lang="en-US" dirty="0" smtClean="0"/>
              <a:t>(it reflects an </a:t>
            </a:r>
            <a:r>
              <a:rPr lang="en-US" b="1" dirty="0" smtClean="0"/>
              <a:t>equal</a:t>
            </a:r>
            <a:r>
              <a:rPr lang="en-US" dirty="0" smtClean="0"/>
              <a:t> part of each </a:t>
            </a:r>
            <a:r>
              <a:rPr lang="en-US" dirty="0" err="1" smtClean="0"/>
              <a:t>colour</a:t>
            </a:r>
            <a:r>
              <a:rPr lang="en-US" dirty="0" smtClean="0"/>
              <a:t> wave)</a:t>
            </a:r>
            <a:endParaRPr lang="en-US" dirty="0"/>
          </a:p>
        </p:txBody>
      </p:sp>
      <p:pic>
        <p:nvPicPr>
          <p:cNvPr id="10242" name="Picture 2" descr="C:\Documents and Settings\courtenay.spencer\Local Settings\Temporary Internet Files\Content.IE5\D2VLVF3Y\MCj015093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1123950" cy="1308100"/>
          </a:xfrm>
          <a:prstGeom prst="rect">
            <a:avLst/>
          </a:prstGeom>
          <a:noFill/>
        </p:spPr>
      </p:pic>
      <p:pic>
        <p:nvPicPr>
          <p:cNvPr id="5" name="Picture 2" descr="C:\Documents and Settings\courtenay.spencer\Local Settings\Temporary Internet Files\Content.IE5\D2VLVF3Y\MCj015093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123950" cy="130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courtenay.spencer\Local Settings\Temporary Internet Files\Content.IE5\AKEAXR4U\MPj04332050000[1]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752600"/>
            <a:ext cx="9144000" cy="91349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latin typeface="Jokerman" pitchFamily="82" charset="0"/>
              </a:rPr>
              <a:t>CHANGING THE VALUE: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can change the value of any HUE by adding Black or White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-A Light Value of a Hue is called a </a:t>
            </a:r>
            <a:r>
              <a:rPr lang="en-US" b="1" dirty="0" smtClean="0"/>
              <a:t>Tint</a:t>
            </a:r>
            <a:r>
              <a:rPr lang="en-US" dirty="0" smtClean="0"/>
              <a:t> (to create, add White)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-A Dark Value of a Hue is called a </a:t>
            </a:r>
            <a:r>
              <a:rPr lang="en-US" b="1" dirty="0" smtClean="0"/>
              <a:t>SHADE</a:t>
            </a:r>
            <a:r>
              <a:rPr lang="en-US" dirty="0" smtClean="0"/>
              <a:t> (to create add Black)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courtenay.spencer\Local Settings\Temporary Internet Files\Content.IE5\XJI92Z36\MPj04387680000[1]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9600" y="1143000"/>
            <a:ext cx="7971235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Earwig Factory" pitchFamily="2" charset="0"/>
                <a:cs typeface="Arabic Transparent" pitchFamily="2" charset="-78"/>
              </a:rPr>
              <a:t>THE COLOUR WHEEL</a:t>
            </a:r>
            <a:endParaRPr lang="en-US" sz="6600" dirty="0">
              <a:solidFill>
                <a:srgbClr val="FF0000"/>
              </a:solidFill>
              <a:latin typeface="Earwig Factory" pitchFamily="2" charset="0"/>
              <a:cs typeface="Arabic Transparen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Terms</a:t>
            </a:r>
          </a:p>
          <a:p>
            <a:pPr>
              <a:buNone/>
            </a:pPr>
            <a:r>
              <a:rPr lang="en-US" dirty="0" smtClean="0"/>
              <a:t>Hue: The name of a </a:t>
            </a:r>
            <a:r>
              <a:rPr lang="en-US" dirty="0" err="1" smtClean="0"/>
              <a:t>Colour</a:t>
            </a:r>
            <a:r>
              <a:rPr lang="en-US" dirty="0" smtClean="0"/>
              <a:t> in the </a:t>
            </a:r>
            <a:r>
              <a:rPr lang="en-US" dirty="0" err="1" smtClean="0"/>
              <a:t>Colour</a:t>
            </a:r>
            <a:r>
              <a:rPr lang="en-US" dirty="0" smtClean="0"/>
              <a:t> Spectrum</a:t>
            </a:r>
          </a:p>
          <a:p>
            <a:pPr>
              <a:buNone/>
            </a:pPr>
            <a:r>
              <a:rPr lang="en-US" dirty="0" smtClean="0"/>
              <a:t>Primary Hues: Red, Yellow, Blue</a:t>
            </a:r>
          </a:p>
          <a:p>
            <a:pPr>
              <a:buNone/>
            </a:pPr>
            <a:r>
              <a:rPr lang="en-US" dirty="0" smtClean="0"/>
              <a:t>-You cannot make the primary hues by mixing other </a:t>
            </a:r>
            <a:r>
              <a:rPr lang="en-US" dirty="0" err="1" smtClean="0"/>
              <a:t>colours</a:t>
            </a:r>
            <a:r>
              <a:rPr lang="en-US" dirty="0" smtClean="0"/>
              <a:t> together but by combining the 3 primary hues and black and white, you can create EVERY OTHER COLOUR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courtenay.spencer\Local Settings\Temporary Internet Files\Content.IE5\AKEAXR4U\MPj04393210000[1].jpg"/>
          <p:cNvPicPr>
            <a:picLocks noChangeAspect="1" noChangeArrowheads="1"/>
          </p:cNvPicPr>
          <p:nvPr/>
        </p:nvPicPr>
        <p:blipFill>
          <a:blip r:embed="rId2" cstate="print">
            <a:lum bright="29000" contrast="-2000"/>
          </a:blip>
          <a:stretch>
            <a:fillRect/>
          </a:stretch>
        </p:blipFill>
        <p:spPr bwMode="auto">
          <a:xfrm>
            <a:off x="1795998" y="1980326"/>
            <a:ext cx="7348002" cy="48776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Secondary</a:t>
            </a:r>
            <a:r>
              <a:rPr lang="en-US" dirty="0" smtClean="0"/>
              <a:t> </a:t>
            </a:r>
            <a:r>
              <a:rPr lang="en-US" b="1" dirty="0" smtClean="0"/>
              <a:t>Hues:</a:t>
            </a:r>
            <a:r>
              <a:rPr lang="en-US" dirty="0" smtClean="0"/>
              <a:t> Made by mixing 2 primary </a:t>
            </a:r>
            <a:r>
              <a:rPr lang="en-US" dirty="0" err="1" smtClean="0"/>
              <a:t>colours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Red + Yellow = ORANGE</a:t>
            </a:r>
          </a:p>
          <a:p>
            <a:pPr>
              <a:buNone/>
            </a:pPr>
            <a:r>
              <a:rPr lang="en-US" dirty="0" smtClean="0"/>
              <a:t>Red + Blue = VIOLET</a:t>
            </a:r>
          </a:p>
          <a:p>
            <a:pPr>
              <a:buNone/>
            </a:pPr>
            <a:r>
              <a:rPr lang="en-US" dirty="0" smtClean="0"/>
              <a:t>Blue + Yellow = GREEN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3 Secondary Hues are </a:t>
            </a:r>
            <a:r>
              <a:rPr lang="en-US" b="1" dirty="0" smtClean="0"/>
              <a:t>ORANGE, VIOLET, </a:t>
            </a:r>
            <a:r>
              <a:rPr lang="en-US" dirty="0" smtClean="0"/>
              <a:t>and </a:t>
            </a:r>
            <a:r>
              <a:rPr lang="en-US" b="1" dirty="0" smtClean="0"/>
              <a:t>GREEN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courtenay.spencer\Local Settings\Temporary Internet Files\Content.IE5\XJI92Z36\MPj04394710000[1].jpg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62012" y="0"/>
            <a:ext cx="8281988" cy="55131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do we need a </a:t>
            </a:r>
            <a:r>
              <a:rPr lang="en-US" b="1" dirty="0" err="1" smtClean="0">
                <a:solidFill>
                  <a:srgbClr val="FF0000"/>
                </a:solidFill>
              </a:rPr>
              <a:t>colour</a:t>
            </a:r>
            <a:r>
              <a:rPr lang="en-US" b="1" dirty="0" smtClean="0">
                <a:solidFill>
                  <a:srgbClr val="FF0000"/>
                </a:solidFill>
              </a:rPr>
              <a:t> wheel?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COLOUR WHEEL: </a:t>
            </a:r>
            <a:r>
              <a:rPr lang="en-US" dirty="0" smtClean="0"/>
              <a:t>The Spectrum Bent into a circle</a:t>
            </a:r>
          </a:p>
          <a:p>
            <a:pPr>
              <a:buNone/>
            </a:pPr>
            <a:r>
              <a:rPr lang="en-US" dirty="0" smtClean="0"/>
              <a:t>-a tool for organizing the 12 </a:t>
            </a:r>
            <a:r>
              <a:rPr lang="en-US" dirty="0" err="1" smtClean="0"/>
              <a:t>colours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-3 primary, 3 secondary, and 6 intermediate </a:t>
            </a:r>
            <a:r>
              <a:rPr lang="en-US" dirty="0" err="1" smtClean="0"/>
              <a:t>colours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ourtenay.spencer\Local Settings\Temporary Internet Files\Content.IE5\D2VLVF3Y\MPj04340160000[1]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251992"/>
            <a:ext cx="9182532" cy="8109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</a:t>
            </a:r>
            <a:r>
              <a:rPr lang="en-US" dirty="0" err="1" smtClean="0"/>
              <a:t>Colours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strongest contrast of a hue is produced by its complementary </a:t>
            </a:r>
            <a:r>
              <a:rPr lang="en-US" dirty="0" err="1" smtClean="0"/>
              <a:t>colour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Red’s strongest </a:t>
            </a:r>
            <a:r>
              <a:rPr lang="en-US" dirty="0" err="1" smtClean="0"/>
              <a:t>constrast</a:t>
            </a:r>
            <a:r>
              <a:rPr lang="en-US" dirty="0" smtClean="0"/>
              <a:t> = GREEN</a:t>
            </a:r>
          </a:p>
          <a:p>
            <a:pPr>
              <a:buNone/>
            </a:pPr>
            <a:r>
              <a:rPr lang="en-US" dirty="0" smtClean="0"/>
              <a:t>-these </a:t>
            </a:r>
            <a:r>
              <a:rPr lang="en-US" dirty="0" err="1" smtClean="0"/>
              <a:t>colours</a:t>
            </a:r>
            <a:r>
              <a:rPr lang="en-US" dirty="0" smtClean="0"/>
              <a:t> combined catch the viewer’s eye</a:t>
            </a:r>
          </a:p>
          <a:p>
            <a:pPr>
              <a:buNone/>
            </a:pPr>
            <a:r>
              <a:rPr lang="en-US" dirty="0" smtClean="0"/>
              <a:t>-they are opposite on the COLOUR WHEEL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courtenay.spencer\Local Settings\Temporary Internet Files\Content.IE5\XJI92Z36\MPj04389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907745" cy="2751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Documents and Settings\courtenay.spencer\Local Settings\Temporary Internet Files\Content.IE5\D2VLVF3Y\MPj04365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68800"/>
            <a:ext cx="37338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vs. COOL COLOURS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495800" cy="2895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Warm </a:t>
            </a:r>
            <a:r>
              <a:rPr lang="en-US" dirty="0" err="1" smtClean="0"/>
              <a:t>Colours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C000"/>
                </a:solidFill>
              </a:rPr>
              <a:t>ORANGE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pPr>
              <a:buNone/>
            </a:pPr>
            <a:r>
              <a:rPr lang="en-US" dirty="0" smtClean="0"/>
              <a:t>Cool </a:t>
            </a:r>
            <a:r>
              <a:rPr lang="en-US" dirty="0" err="1" smtClean="0"/>
              <a:t>Colours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VIOLET</a:t>
            </a:r>
          </a:p>
          <a:p>
            <a:pPr>
              <a:buNone/>
            </a:pPr>
            <a:r>
              <a:rPr lang="en-US" dirty="0" smtClean="0"/>
              <a:t>Viewer associates these </a:t>
            </a:r>
            <a:r>
              <a:rPr lang="en-US" dirty="0" err="1" smtClean="0"/>
              <a:t>colours</a:t>
            </a:r>
            <a:r>
              <a:rPr lang="en-US" dirty="0" smtClean="0"/>
              <a:t> with warm and cool objects</a:t>
            </a:r>
          </a:p>
          <a:p>
            <a:pPr>
              <a:buNone/>
            </a:pPr>
            <a:r>
              <a:rPr lang="en-US" dirty="0" smtClean="0"/>
              <a:t>* The </a:t>
            </a:r>
            <a:r>
              <a:rPr lang="en-US" dirty="0" err="1" smtClean="0"/>
              <a:t>colour</a:t>
            </a:r>
            <a:r>
              <a:rPr lang="en-US" dirty="0" smtClean="0"/>
              <a:t> wheel is split into warm and cool </a:t>
            </a:r>
            <a:r>
              <a:rPr lang="en-US" dirty="0" err="1" smtClean="0"/>
              <a:t>colours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ourtenay.spencer\Local Settings\Temporary Internet Files\Content.IE5\39TLA4QO\MPj04306990000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33600" y="228600"/>
            <a:ext cx="4763095" cy="6400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COLOUR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Colour</a:t>
            </a:r>
            <a:r>
              <a:rPr lang="en-US" b="1" dirty="0" smtClean="0"/>
              <a:t> Schemes</a:t>
            </a:r>
            <a:r>
              <a:rPr lang="en-US" dirty="0" smtClean="0"/>
              <a:t>: A plan for organizing </a:t>
            </a:r>
            <a:r>
              <a:rPr lang="en-US" dirty="0" err="1" smtClean="0"/>
              <a:t>Colours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-when 2 </a:t>
            </a:r>
            <a:r>
              <a:rPr lang="en-US" dirty="0" err="1" smtClean="0"/>
              <a:t>colours</a:t>
            </a:r>
            <a:r>
              <a:rPr lang="en-US" dirty="0" smtClean="0"/>
              <a:t> come in direct contact, their differences are more obvious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err="1" smtClean="0"/>
              <a:t>colour</a:t>
            </a:r>
            <a:r>
              <a:rPr lang="en-US" dirty="0" smtClean="0"/>
              <a:t> schemes organize </a:t>
            </a:r>
            <a:r>
              <a:rPr lang="en-US" dirty="0" err="1" smtClean="0"/>
              <a:t>colours</a:t>
            </a:r>
            <a:r>
              <a:rPr lang="en-US" dirty="0" smtClean="0"/>
              <a:t> according to their relationship on the </a:t>
            </a:r>
            <a:r>
              <a:rPr lang="en-US" dirty="0" err="1" smtClean="0"/>
              <a:t>colour</a:t>
            </a:r>
            <a:r>
              <a:rPr lang="en-US" dirty="0" smtClean="0"/>
              <a:t> wheel</a:t>
            </a:r>
          </a:p>
          <a:p>
            <a:pPr>
              <a:buNone/>
            </a:pPr>
            <a:r>
              <a:rPr lang="en-US" dirty="0" smtClean="0"/>
              <a:t>-allow you to avoid putting </a:t>
            </a:r>
            <a:r>
              <a:rPr lang="en-US" dirty="0" err="1" smtClean="0"/>
              <a:t>colours</a:t>
            </a:r>
            <a:r>
              <a:rPr lang="en-US" dirty="0" smtClean="0"/>
              <a:t> together in an unpleasant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ourtenay.spencer\Local Settings\Temporary Internet Files\Content.IE5\XJI92Z36\MCj04403820000[1]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913187" y="1627187"/>
            <a:ext cx="5230813" cy="5230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Frequently Used COLOUR SCHEMES: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MONOCHROMATIC COLOURS: </a:t>
            </a:r>
            <a:r>
              <a:rPr lang="en-US" dirty="0" smtClean="0"/>
              <a:t>(monochrome means one </a:t>
            </a:r>
            <a:r>
              <a:rPr lang="en-US" dirty="0" err="1" smtClean="0"/>
              <a:t>colour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A Monochromatic </a:t>
            </a:r>
            <a:r>
              <a:rPr lang="en-US" dirty="0" err="1" smtClean="0"/>
              <a:t>Colour</a:t>
            </a:r>
            <a:r>
              <a:rPr lang="en-US" dirty="0" smtClean="0"/>
              <a:t> Scheme is one that uses one hue and tints and shades of that hue</a:t>
            </a:r>
          </a:p>
          <a:p>
            <a:pPr>
              <a:buNone/>
            </a:pPr>
            <a:r>
              <a:rPr lang="en-US" dirty="0" smtClean="0"/>
              <a:t>	Limited Scheme = Strong unifying effect on design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ANALAGOUS COLOURS: </a:t>
            </a:r>
            <a:r>
              <a:rPr lang="en-US" dirty="0" err="1" smtClean="0"/>
              <a:t>Colours</a:t>
            </a:r>
            <a:r>
              <a:rPr lang="en-US" dirty="0" smtClean="0"/>
              <a:t> that sit side by side on the </a:t>
            </a:r>
            <a:r>
              <a:rPr lang="en-US" dirty="0" err="1" smtClean="0"/>
              <a:t>colour</a:t>
            </a:r>
            <a:r>
              <a:rPr lang="en-US" dirty="0" smtClean="0"/>
              <a:t> wheel and have a common hue</a:t>
            </a:r>
          </a:p>
          <a:p>
            <a:pPr>
              <a:buNone/>
            </a:pPr>
            <a:r>
              <a:rPr lang="en-US" dirty="0" smtClean="0"/>
              <a:t>		Example: Violet, Red-Violet, Red, Red-Orange, and Orange (ALL 	HAVE RED IN COMMON)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i="1" dirty="0" smtClean="0"/>
              <a:t>A Narrow Scheme </a:t>
            </a:r>
            <a:r>
              <a:rPr lang="en-US" dirty="0" smtClean="0"/>
              <a:t>would be one limited to 3 hues</a:t>
            </a:r>
          </a:p>
          <a:p>
            <a:pPr>
              <a:buNone/>
            </a:pPr>
            <a:r>
              <a:rPr lang="en-US" dirty="0" smtClean="0"/>
              <a:t>			example: Violet, Red-Violet, Red</a:t>
            </a:r>
          </a:p>
          <a:p>
            <a:pPr>
              <a:buNone/>
            </a:pPr>
            <a:r>
              <a:rPr lang="en-US" dirty="0" smtClean="0"/>
              <a:t>An Analogous </a:t>
            </a:r>
            <a:r>
              <a:rPr lang="en-US" dirty="0" err="1" smtClean="0"/>
              <a:t>Colour</a:t>
            </a:r>
            <a:r>
              <a:rPr lang="en-US" dirty="0" smtClean="0"/>
              <a:t> Scheme creates a design that ties one shape to the next using a common 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</a:t>
            </a:r>
            <a:r>
              <a:rPr lang="en-US" dirty="0" err="1" smtClean="0"/>
              <a:t>Colour</a:t>
            </a:r>
            <a:r>
              <a:rPr lang="en-US" dirty="0" smtClean="0"/>
              <a:t> Scheme is this?</a:t>
            </a:r>
            <a:endParaRPr lang="en-US" dirty="0"/>
          </a:p>
        </p:txBody>
      </p:sp>
      <p:pic>
        <p:nvPicPr>
          <p:cNvPr id="4" name="Content Placeholder 3" descr="http://www.nga.gov/feature/picasso/images/full/traged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7" y="2005806"/>
            <a:ext cx="2447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ga.gov/feature/picasso/images/full/trage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5814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339</TotalTime>
  <Words>481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#2 Colour</vt:lpstr>
      <vt:lpstr>THE COLOUR WHEEL</vt:lpstr>
      <vt:lpstr>PowerPoint Presentation</vt:lpstr>
      <vt:lpstr>Why do we need a colour wheel?</vt:lpstr>
      <vt:lpstr>Complementary Colours:</vt:lpstr>
      <vt:lpstr>WARM vs. COOL COLOURS</vt:lpstr>
      <vt:lpstr>COLOUR SCHEMES</vt:lpstr>
      <vt:lpstr>Most Frequently Used COLOUR SCHEMES:</vt:lpstr>
      <vt:lpstr>What type of Colour Scheme is this?</vt:lpstr>
      <vt:lpstr>PowerPoint Presentation</vt:lpstr>
      <vt:lpstr>VALUE</vt:lpstr>
      <vt:lpstr>NEUTRAL COLOURS</vt:lpstr>
      <vt:lpstr>CHANGING THE VALUE: </vt:lpstr>
      <vt:lpstr>PowerPoint Presentation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#2 Colour</dc:title>
  <dc:creator>Computer Services</dc:creator>
  <cp:lastModifiedBy>Courtenay Spencer</cp:lastModifiedBy>
  <cp:revision>37</cp:revision>
  <dcterms:created xsi:type="dcterms:W3CDTF">2009-11-10T16:59:21Z</dcterms:created>
  <dcterms:modified xsi:type="dcterms:W3CDTF">2014-11-20T20:44:09Z</dcterms:modified>
</cp:coreProperties>
</file>