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9252CF-5BBF-4889-BD53-8C809DE5CAC7}" type="datetimeFigureOut">
              <a:rPr lang="en-US" smtClean="0"/>
              <a:pPr/>
              <a:t>15-10-27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8D627-FD75-4743-8336-D3D514D81C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wrencepaulyuxweluptun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Capilano</a:t>
            </a:r>
            <a:r>
              <a:rPr lang="en-US" dirty="0" smtClean="0"/>
              <a:t> River and the Coast Salish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9817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Art 8 : WATER PROJECT</a:t>
            </a:r>
            <a:endParaRPr lang="en-US" dirty="0"/>
          </a:p>
        </p:txBody>
      </p:sp>
      <p:pic>
        <p:nvPicPr>
          <p:cNvPr id="1026" name="Picture 2" descr="C:\Documents and Settings\courtenay.spencer\Desktop\capilano-river-shannon-ire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1"/>
                </a:solidFill>
                <a:hlinkClick r:id="rId2"/>
              </a:rPr>
              <a:t>Lawrence Paul </a:t>
            </a: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Yuxweluptun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has created some of the most memorable painted images in the last quarter-century of Canadian </a:t>
            </a:r>
            <a:r>
              <a:rPr lang="en-US" sz="2400" dirty="0" err="1" smtClean="0"/>
              <a:t>artmaking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are some examples:</a:t>
            </a:r>
            <a:endParaRPr lang="en-US" dirty="0"/>
          </a:p>
        </p:txBody>
      </p:sp>
      <p:pic>
        <p:nvPicPr>
          <p:cNvPr id="7170" name="Picture 2" descr="C:\Documents and Settings\courtenay.spencer\Desktop\La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2374900" cy="2374900"/>
          </a:xfrm>
          <a:prstGeom prst="rect">
            <a:avLst/>
          </a:prstGeom>
          <a:noFill/>
        </p:spPr>
      </p:pic>
      <p:pic>
        <p:nvPicPr>
          <p:cNvPr id="7171" name="Picture 3" descr="C:\Documents and Settings\courtenay.spencer\Desktop\new_chiefs_onthe_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89305"/>
            <a:ext cx="5434012" cy="436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6172200" cy="659352"/>
          </a:xfrm>
        </p:spPr>
        <p:txBody>
          <a:bodyPr/>
          <a:lstStyle/>
          <a:p>
            <a:r>
              <a:rPr lang="en-US" dirty="0" smtClean="0"/>
              <a:t>LPY combines Coast Salish design elements with Surrealism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838200"/>
            <a:ext cx="4041775" cy="6548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courtenay.spencer\Desktop\A_35594_1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858000" cy="5459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these works</a:t>
            </a:r>
          </a:p>
          <a:p>
            <a:pPr>
              <a:buNone/>
            </a:pPr>
            <a:r>
              <a:rPr lang="en-US" dirty="0" smtClean="0"/>
              <a:t>    have in common?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C:\Documents and Settings\courtenay.spencer\Desktop\thumbVAG-96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2819400" cy="2819400"/>
          </a:xfrm>
          <a:prstGeom prst="rect">
            <a:avLst/>
          </a:prstGeom>
          <a:noFill/>
        </p:spPr>
      </p:pic>
      <p:pic>
        <p:nvPicPr>
          <p:cNvPr id="9219" name="Picture 3" descr="C:\Documents and Settings\courtenay.spencer\Desktop\usufru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3989552" cy="2892425"/>
          </a:xfrm>
          <a:prstGeom prst="rect">
            <a:avLst/>
          </a:prstGeom>
          <a:noFill/>
        </p:spPr>
      </p:pic>
      <p:pic>
        <p:nvPicPr>
          <p:cNvPr id="9220" name="Picture 4" descr="C:\Documents and Settings\courtenay.spencer\Desktop\Red-Man-Watching-White-Man-Trying-To-Fix-Hole-In-Sky-Lawrence-Paul-Yuxwelupt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117975" cy="287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of the Big idea behind LPY’s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suppression of First Nations </a:t>
            </a:r>
            <a:r>
              <a:rPr lang="en-US" dirty="0" smtClean="0"/>
              <a:t>cultures</a:t>
            </a:r>
          </a:p>
          <a:p>
            <a:r>
              <a:rPr lang="en-US" dirty="0" smtClean="0"/>
              <a:t> </a:t>
            </a:r>
            <a:r>
              <a:rPr lang="en-US" dirty="0"/>
              <a:t>the occupation </a:t>
            </a:r>
            <a:r>
              <a:rPr lang="en-US" dirty="0" smtClean="0"/>
              <a:t>and </a:t>
            </a:r>
            <a:r>
              <a:rPr lang="en-US" dirty="0"/>
              <a:t>destruction of the natural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 </a:t>
            </a:r>
            <a:r>
              <a:rPr lang="en-US" dirty="0"/>
              <a:t>self-governance and the politics of land claim </a:t>
            </a:r>
            <a:r>
              <a:rPr lang="en-US" dirty="0" smtClean="0"/>
              <a:t>negotiations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9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awrence-Paul-Yuxwelupt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61" r="-85461"/>
          <a:stretch>
            <a:fillRect/>
          </a:stretch>
        </p:blipFill>
        <p:spPr>
          <a:xfrm>
            <a:off x="-1219200" y="457200"/>
            <a:ext cx="6553200" cy="3495040"/>
          </a:xfrm>
        </p:spPr>
      </p:pic>
      <p:pic>
        <p:nvPicPr>
          <p:cNvPr id="7" name="Picture 6" descr="2Rivers-LawrencePaulG2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71800"/>
            <a:ext cx="2381563" cy="3602114"/>
          </a:xfrm>
          <a:prstGeom prst="rect">
            <a:avLst/>
          </a:prstGeom>
        </p:spPr>
      </p:pic>
      <p:pic>
        <p:nvPicPr>
          <p:cNvPr id="8" name="Picture 7" descr="2Rivers-LawrencePaulGovb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048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8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uxweluptun-2-clear-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74" r="-78074"/>
          <a:stretch>
            <a:fillRect/>
          </a:stretch>
        </p:blipFill>
        <p:spPr>
          <a:xfrm>
            <a:off x="-1447800" y="304800"/>
            <a:ext cx="11858625" cy="6324600"/>
          </a:xfrm>
        </p:spPr>
      </p:pic>
    </p:spTree>
    <p:extLst>
      <p:ext uri="{BB962C8B-B14F-4D97-AF65-F5344CB8AC3E}">
        <p14:creationId xmlns:p14="http://schemas.microsoft.com/office/powerpoint/2010/main" val="55527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Think about your opening Water Project talk</a:t>
            </a:r>
          </a:p>
          <a:p>
            <a:r>
              <a:rPr lang="en-US" dirty="0" smtClean="0"/>
              <a:t>What were some of the big themes?</a:t>
            </a:r>
          </a:p>
          <a:p>
            <a:r>
              <a:rPr lang="en-US" dirty="0" smtClean="0"/>
              <a:t>As Humans,</a:t>
            </a:r>
            <a:r>
              <a:rPr lang="en-US" dirty="0"/>
              <a:t> </a:t>
            </a:r>
            <a:r>
              <a:rPr lang="en-US" dirty="0" smtClean="0"/>
              <a:t>what is our relationship with water?</a:t>
            </a:r>
          </a:p>
          <a:p>
            <a:r>
              <a:rPr lang="en-US" dirty="0" smtClean="0"/>
              <a:t>How did water consumption affect </a:t>
            </a:r>
            <a:r>
              <a:rPr lang="en-US" dirty="0" smtClean="0"/>
              <a:t>us most </a:t>
            </a:r>
            <a:r>
              <a:rPr lang="en-US" dirty="0" smtClean="0"/>
              <a:t>recently?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your </a:t>
            </a:r>
            <a:r>
              <a:rPr lang="en-US" b="1" dirty="0" smtClean="0"/>
              <a:t>Sketchbook</a:t>
            </a:r>
            <a:r>
              <a:rPr lang="en-US" dirty="0" smtClean="0"/>
              <a:t> using two FULL PAGES:</a:t>
            </a:r>
          </a:p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 smtClean="0"/>
              <a:t>Visual Journal page that </a:t>
            </a:r>
            <a:r>
              <a:rPr lang="en-US" dirty="0" smtClean="0"/>
              <a:t>represents your relationship with water</a:t>
            </a:r>
          </a:p>
          <a:p>
            <a:r>
              <a:rPr lang="en-US" dirty="0" smtClean="0"/>
              <a:t>What message might you try and convey? How will you accomplish this</a:t>
            </a:r>
          </a:p>
          <a:p>
            <a:r>
              <a:rPr lang="en-US" dirty="0" smtClean="0"/>
              <a:t>You MUST use Coast Salish Design Elements within your piece</a:t>
            </a:r>
          </a:p>
          <a:p>
            <a:r>
              <a:rPr lang="en-US" dirty="0" smtClean="0"/>
              <a:t>You may use ANY materials</a:t>
            </a:r>
          </a:p>
          <a:p>
            <a:r>
              <a:rPr lang="en-US" dirty="0" smtClean="0"/>
              <a:t>You only have one </a:t>
            </a:r>
            <a:r>
              <a:rPr lang="en-US" dirty="0" smtClean="0"/>
              <a:t>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&gt;&gt;&gt;&gt;&gt; SEE VISUAL JOURNAL POWER POINT +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CAPILANO RIVER: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Flows North to South through Coast Mountains on the North Shore</a:t>
            </a:r>
          </a:p>
          <a:p>
            <a:r>
              <a:rPr lang="en-US" dirty="0" smtClean="0"/>
              <a:t>Empties into </a:t>
            </a:r>
            <a:r>
              <a:rPr lang="en-US" dirty="0" err="1" smtClean="0"/>
              <a:t>Burrard</a:t>
            </a:r>
            <a:r>
              <a:rPr lang="en-US" dirty="0" smtClean="0"/>
              <a:t> Inlet</a:t>
            </a:r>
          </a:p>
          <a:p>
            <a:r>
              <a:rPr lang="en-US" b="1" dirty="0" smtClean="0"/>
              <a:t>1 of 3 </a:t>
            </a:r>
            <a:r>
              <a:rPr lang="en-US" dirty="0" smtClean="0"/>
              <a:t>primary water sources for Greater Vancouver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Cleveland Dam </a:t>
            </a:r>
            <a:r>
              <a:rPr lang="en-US" dirty="0" smtClean="0"/>
              <a:t>was built in 1954 to create a reservoir to store the water</a:t>
            </a:r>
          </a:p>
          <a:p>
            <a:r>
              <a:rPr lang="en-US" dirty="0" smtClean="0"/>
              <a:t>The river has a historic </a:t>
            </a:r>
            <a:r>
              <a:rPr lang="en-US" b="1" dirty="0" smtClean="0"/>
              <a:t>Salmon Run </a:t>
            </a:r>
            <a:r>
              <a:rPr lang="en-US" dirty="0" smtClean="0"/>
              <a:t>which was impacted by the dam (a hatchery was built downstream to aid in the survival of the run)</a:t>
            </a:r>
          </a:p>
          <a:p>
            <a:r>
              <a:rPr lang="en-US" dirty="0" smtClean="0"/>
              <a:t>The river  flows through the Coastal Rainforest and through a steep canyon in its lower section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Apart from a water supply, the </a:t>
            </a:r>
            <a:r>
              <a:rPr lang="en-US" dirty="0" err="1" smtClean="0"/>
              <a:t>Capilano</a:t>
            </a:r>
            <a:r>
              <a:rPr lang="en-US" dirty="0" smtClean="0"/>
              <a:t> River provides food to many people…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r>
              <a:rPr lang="en-US" sz="1600" b="1" dirty="0" smtClean="0"/>
              <a:t>Q: </a:t>
            </a:r>
            <a:r>
              <a:rPr lang="en-US" sz="1600" dirty="0" smtClean="0"/>
              <a:t>Historically, can you think of who might have relied on the Salmon from the river as a primary source of food?</a:t>
            </a:r>
          </a:p>
          <a:p>
            <a:endParaRPr lang="en-US" sz="1600" dirty="0" smtClean="0"/>
          </a:p>
          <a:p>
            <a:r>
              <a:rPr lang="en-US" sz="1600" b="1" dirty="0" smtClean="0"/>
              <a:t>A: </a:t>
            </a:r>
            <a:r>
              <a:rPr lang="en-US" sz="1600" dirty="0" smtClean="0"/>
              <a:t>British Columbia’s Coast Salish People</a:t>
            </a:r>
            <a:endParaRPr lang="en-US" sz="16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 rot="321751">
            <a:off x="3422781" y="1181125"/>
            <a:ext cx="4617720" cy="3931920"/>
          </a:xfrm>
        </p:spPr>
      </p:sp>
      <p:pic>
        <p:nvPicPr>
          <p:cNvPr id="2050" name="Picture 2" descr="C:\Documents and Settings\courtenay.spencer\Desktop\BC_sal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0139">
            <a:off x="3586385" y="1515199"/>
            <a:ext cx="4493030" cy="332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Capilano</a:t>
            </a:r>
            <a:r>
              <a:rPr lang="en-US" dirty="0" smtClean="0"/>
              <a:t> Indian Reserve: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Capilano</a:t>
            </a:r>
            <a:r>
              <a:rPr lang="en-US" b="1" dirty="0" smtClean="0"/>
              <a:t> Indian Reserve</a:t>
            </a:r>
            <a:r>
              <a:rPr lang="en-US" dirty="0" smtClean="0"/>
              <a:t> is one of the oldest communities in the Squamish Nation (part of the Coast Salish Ethnic and </a:t>
            </a:r>
            <a:r>
              <a:rPr lang="en-US" dirty="0" err="1" smtClean="0"/>
              <a:t>Lingquistic</a:t>
            </a:r>
            <a:r>
              <a:rPr lang="en-US" dirty="0" smtClean="0"/>
              <a:t> Group)</a:t>
            </a:r>
          </a:p>
          <a:p>
            <a:r>
              <a:rPr lang="en-US" dirty="0" smtClean="0"/>
              <a:t>The Name of the Village “</a:t>
            </a:r>
            <a:r>
              <a:rPr lang="en-US" b="1" dirty="0" err="1" smtClean="0"/>
              <a:t>Xwemelch'stn</a:t>
            </a:r>
            <a:r>
              <a:rPr lang="en-US" dirty="0" smtClean="0"/>
              <a:t>”, translates to </a:t>
            </a:r>
            <a:r>
              <a:rPr lang="en-US" i="1" dirty="0" smtClean="0"/>
              <a:t>"Fast Moving Water of Fish"</a:t>
            </a:r>
            <a:r>
              <a:rPr lang="en-US" dirty="0" smtClean="0"/>
              <a:t>, relating to the </a:t>
            </a:r>
            <a:r>
              <a:rPr lang="en-US" dirty="0" err="1" smtClean="0"/>
              <a:t>Capilano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The archaeological evidence of Coast Salish occupation of this land dates back </a:t>
            </a:r>
            <a:r>
              <a:rPr lang="en-US" b="1" dirty="0" smtClean="0"/>
              <a:t>12000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Salish harvested salmon and coastal shellfish as their </a:t>
            </a:r>
            <a:r>
              <a:rPr lang="en-US" b="1" dirty="0" smtClean="0"/>
              <a:t>nutritional mainstay</a:t>
            </a:r>
            <a:r>
              <a:rPr lang="en-US" dirty="0" smtClean="0"/>
              <a:t> (supplemented with deer, elk, moose, bear, migratory birds, medicinal plants, roots, herbs, and berries)</a:t>
            </a:r>
          </a:p>
          <a:p>
            <a:r>
              <a:rPr lang="en-US" dirty="0" smtClean="0"/>
              <a:t>How would these people survive without the Salmon Run from the </a:t>
            </a:r>
            <a:r>
              <a:rPr lang="en-US" dirty="0" err="1" smtClean="0"/>
              <a:t>Capilano</a:t>
            </a:r>
            <a:r>
              <a:rPr lang="en-US" dirty="0" smtClean="0"/>
              <a:t> River?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Fish Hatchery…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 mentioned earlier, the Hatchery was built to help the Salmon survive after the dam was built in 1954</a:t>
            </a:r>
          </a:p>
          <a:p>
            <a:r>
              <a:rPr lang="en-US" sz="2000" dirty="0" smtClean="0"/>
              <a:t>It’s purpose was to rear and release the diminishing stock of both Coho Salmon and Steelhead Trout. </a:t>
            </a:r>
          </a:p>
          <a:p>
            <a:r>
              <a:rPr lang="en-US" sz="2000" dirty="0" smtClean="0"/>
              <a:t>The hatchery is an ideal environment for visitors to learn about the lifecycle of salmon.</a:t>
            </a:r>
            <a:endParaRPr lang="en-US" sz="2000" dirty="0"/>
          </a:p>
        </p:txBody>
      </p:sp>
      <p:pic>
        <p:nvPicPr>
          <p:cNvPr id="3074" name="Picture 2" descr="C:\Documents and Settings\courtenay.spencer\Desktop\Capilano-Salmon-Hatch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33800"/>
            <a:ext cx="4203717" cy="279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 seen in their artwork, the Salmon were a huge part of Coast Salish Life…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courtenay.spencer\Desktop\lesslie-77-3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108577" cy="4953000"/>
          </a:xfrm>
          <a:prstGeom prst="rect">
            <a:avLst/>
          </a:prstGeom>
          <a:noFill/>
        </p:spPr>
      </p:pic>
      <p:pic>
        <p:nvPicPr>
          <p:cNvPr id="4099" name="Picture 3" descr="C:\Documents and Settings\courtenay.spencer\Desktop\La_Rochelle_Ron_Salmon_550_t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918199" cy="2451100"/>
          </a:xfrm>
          <a:prstGeom prst="rect">
            <a:avLst/>
          </a:prstGeom>
          <a:noFill/>
        </p:spPr>
      </p:pic>
      <p:pic>
        <p:nvPicPr>
          <p:cNvPr id="4100" name="Picture 4" descr="C:\Documents and Settings\courtenay.spencer\Desktop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919537"/>
            <a:ext cx="2362524" cy="293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spot any similarities?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courtenay.spencer\Desktop\johnny-mother-sal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364038" cy="4364038"/>
          </a:xfrm>
          <a:prstGeom prst="rect">
            <a:avLst/>
          </a:prstGeom>
          <a:noFill/>
        </p:spPr>
      </p:pic>
      <p:pic>
        <p:nvPicPr>
          <p:cNvPr id="5123" name="Picture 3" descr="C:\Documents and Settings\courtenay.spencer\Desktop\SP_CSA_48a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590925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out your Sketchbooks…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WHILE YOU WATCH THIS VIDEO, USE YOUR SKETCHBOOK TO DOCUMENT THE COMMON SHAPES USED IN COAST SALISH DESIGN </a:t>
            </a:r>
          </a:p>
          <a:p>
            <a:r>
              <a:rPr lang="en-US" dirty="0" smtClean="0"/>
              <a:t>(yes- DRAW THEM!)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smtClean="0">
                <a:hlinkClick r:id="rId2" action="ppaction://hlinksldjump"/>
              </a:rPr>
              <a:t>Typical Shapes used in Coast Salish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Lawrence Paul </a:t>
            </a:r>
            <a:r>
              <a:rPr lang="en-US" dirty="0" err="1" smtClean="0"/>
              <a:t>Yuxweluptun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 smtClean="0"/>
              <a:t>He graduated from Emily Carr School of Design in 1983 (</a:t>
            </a:r>
            <a:r>
              <a:rPr lang="en-US" sz="1800" dirty="0" err="1" smtClean="0"/>
              <a:t>Honours</a:t>
            </a:r>
            <a:r>
              <a:rPr lang="en-US" sz="1800" dirty="0" smtClean="0"/>
              <a:t> Degree in Painting)</a:t>
            </a:r>
          </a:p>
          <a:p>
            <a:pPr>
              <a:buFontTx/>
              <a:buChar char="-"/>
            </a:pPr>
            <a:r>
              <a:rPr lang="en-US" sz="1800" dirty="0" smtClean="0"/>
              <a:t>He liked to document and promote change in contemporary Indigenous history in large </a:t>
            </a:r>
          </a:p>
          <a:p>
            <a:r>
              <a:rPr lang="en-US" sz="1800" dirty="0" smtClean="0"/>
              <a:t>Scale Paintings</a:t>
            </a:r>
          </a:p>
          <a:p>
            <a:pPr>
              <a:buFontTx/>
              <a:buChar char="-"/>
            </a:pPr>
            <a:r>
              <a:rPr lang="en-US" sz="1800" dirty="0" smtClean="0"/>
              <a:t>Used Coast Salish formal Design Elements</a:t>
            </a:r>
          </a:p>
          <a:p>
            <a:pPr>
              <a:buFontTx/>
              <a:buChar char="-"/>
            </a:pPr>
            <a:r>
              <a:rPr lang="en-US" sz="1800" dirty="0" smtClean="0"/>
              <a:t>Paintings explore political, Environmental, and cultural issues-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courtenay.spencer\Desktop\la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4876800" cy="3657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2895600" y="129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620</Words>
  <Application>Microsoft Macintosh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The Capilano River and the Coast Salish People</vt:lpstr>
      <vt:lpstr>THE CAPILANO RIVER:</vt:lpstr>
      <vt:lpstr>Apart from a water supply, the Capilano River provides food to many people…</vt:lpstr>
      <vt:lpstr>The Capilano Indian Reserve:</vt:lpstr>
      <vt:lpstr>The Fish Hatchery…</vt:lpstr>
      <vt:lpstr>As seen in their artwork, the Salmon were a huge part of Coast Salish Life…</vt:lpstr>
      <vt:lpstr>Can you spot any similarities?</vt:lpstr>
      <vt:lpstr>Get out your Sketchbooks…</vt:lpstr>
      <vt:lpstr>Meet Lawrence Paul Yuxweluptun…</vt:lpstr>
      <vt:lpstr>Lawrence Paul Yuxweluptun has created some of the most memorable painted images in the last quarter-century of Canadian artmaking.</vt:lpstr>
      <vt:lpstr>PowerPoint Presentation</vt:lpstr>
      <vt:lpstr>PowerPoint Presentation</vt:lpstr>
      <vt:lpstr>What are some of the Big idea behind LPY’s work?</vt:lpstr>
      <vt:lpstr>PowerPoint Presentation</vt:lpstr>
      <vt:lpstr>PowerPoint Presentation</vt:lpstr>
      <vt:lpstr>YOUR TASK: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Capilano River and the Coast Salish People</dc:title>
  <dc:creator>Computer Services</dc:creator>
  <cp:lastModifiedBy>Courtenay Spencer</cp:lastModifiedBy>
  <cp:revision>10</cp:revision>
  <dcterms:created xsi:type="dcterms:W3CDTF">2011-10-27T20:32:37Z</dcterms:created>
  <dcterms:modified xsi:type="dcterms:W3CDTF">2015-10-27T21:47:01Z</dcterms:modified>
</cp:coreProperties>
</file>