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0" r:id="rId3"/>
    <p:sldId id="292" r:id="rId4"/>
    <p:sldId id="258" r:id="rId5"/>
    <p:sldId id="294" r:id="rId6"/>
    <p:sldId id="293" r:id="rId7"/>
    <p:sldId id="264" r:id="rId8"/>
    <p:sldId id="269" r:id="rId9"/>
    <p:sldId id="263" r:id="rId10"/>
    <p:sldId id="266" r:id="rId11"/>
    <p:sldId id="259" r:id="rId12"/>
    <p:sldId id="272" r:id="rId13"/>
    <p:sldId id="295" r:id="rId14"/>
    <p:sldId id="271" r:id="rId15"/>
    <p:sldId id="273" r:id="rId16"/>
    <p:sldId id="288" r:id="rId17"/>
    <p:sldId id="27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>
      <p:cViewPr varScale="1">
        <p:scale>
          <a:sx n="91" d="100"/>
          <a:sy n="91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7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5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5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5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7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4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0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B9293-AA64-4519-9245-561084B434BC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E81C0-DD2D-4A63-B4FA-FE7D87D86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34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hyperlink" Target="http://www.theguardian.com/world/2014/jun/25/-sp-boat-migrants-risk-everything-for-a-new-life-in-europ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hyperlink" Target="http://www.vox.com/2015/9/9/9290985/refugee-crisis-europe-syrian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hyperlink" Target="http://www.3news.co.nz/world/frustrations-rise-in-syrian-refugee-camps-2012080912#axzz3okQPgItb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hyperlink" Target="http://www.un.org/apps/news/story.asp?NewsID=51969#.ViEif-xViko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hyperlink" Target="http://www.ibtimes.com/eu-refugee-crisis-black-sea-arctic-routes-europe-are-more-dangerous-longer-210030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time.com/2894694/massimo-sestini-boat-italy-migrants-mare-nostrum-risk-europe/" TargetMode="Externa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hyperlink" Target="http://www.telegraph.co.uk/news/worldnews/africaandindianocean/egypt/8919773/Egypt-protests-and-Arab-Spring-November-25-as-it-happened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alarabiya.net/articles/2012/09/18/238810.html" TargetMode="Externa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hyperlink" Target="https://en.wikipedia.org/wiki/Qatar-Turkey_pipelin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news.nationalpost.com/news/president-bashar-al-assad-praises-syria-troops-but-his-whereabouts-are-mystery" TargetMode="Externa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bcnews.com/news/world/syria-war-what-are-barrel-bombs-why-are-they-so-n303631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hyperlink" Target="http://www.thetower.org/article/before-syria-is-lost-stop-and-think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5"/>
          <a:stretch/>
        </p:blipFill>
        <p:spPr bwMode="auto">
          <a:xfrm>
            <a:off x="-644594" y="-1371600"/>
            <a:ext cx="10498501" cy="594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5556" y="484876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FF00"/>
                </a:solidFill>
              </a:rPr>
              <a:t>Syrian </a:t>
            </a:r>
            <a:r>
              <a:rPr lang="en-US" sz="6600" dirty="0" smtClean="0">
                <a:solidFill>
                  <a:srgbClr val="FFFF00"/>
                </a:solidFill>
              </a:rPr>
              <a:t>Refugee Crisis </a:t>
            </a:r>
          </a:p>
          <a:p>
            <a:pPr algn="ctr"/>
            <a:r>
              <a:rPr lang="en-US" sz="1400" dirty="0" smtClean="0">
                <a:hlinkClick r:id="rId3"/>
              </a:rPr>
              <a:t>Photograph</a:t>
            </a:r>
            <a:r>
              <a:rPr lang="en-US" sz="1400" dirty="0">
                <a:hlinkClick r:id="rId3"/>
              </a:rPr>
              <a:t>: Massimo Sestini/eyevine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7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220200" cy="461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" y="4775579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smtClean="0">
                <a:solidFill>
                  <a:srgbClr val="FFFF00"/>
                </a:solidFill>
              </a:rPr>
              <a:t>To make matters even worse</a:t>
            </a:r>
            <a:r>
              <a:rPr lang="en-US" sz="4400" dirty="0" smtClean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n-US" sz="3200" dirty="0" smtClean="0"/>
              <a:t>ISIS—or the Islamic State-- seeks to control Syria, Spring 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36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6" y="-1143000"/>
            <a:ext cx="9146421" cy="685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16" y="5943600"/>
            <a:ext cx="897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 flood of refugees attempting to escape Syria, 2011-present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hlinkClick r:id="rId3"/>
              </a:rPr>
              <a:t>Photo by Getty Images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0355"/>
          <a:stretch/>
        </p:blipFill>
        <p:spPr>
          <a:xfrm>
            <a:off x="-1625600" y="-1752600"/>
            <a:ext cx="22174200" cy="772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69000"/>
            <a:ext cx="948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Many  Syrians fled to refugee camps in neighboring countries</a:t>
            </a:r>
            <a:endParaRPr lang="en-US" sz="2800" dirty="0" smtClean="0"/>
          </a:p>
          <a:p>
            <a:pPr algn="ctr"/>
            <a:r>
              <a:rPr lang="en-US" sz="1200" dirty="0" smtClean="0"/>
              <a:t>U.S. State Dept. photo 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990600"/>
            <a:ext cx="32766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/>
                </a:solidFill>
              </a:rPr>
              <a:t>Zaatari</a:t>
            </a:r>
            <a:r>
              <a:rPr lang="en-US" sz="2800" b="1" dirty="0" smtClean="0">
                <a:solidFill>
                  <a:schemeClr val="bg2"/>
                </a:solidFill>
              </a:rPr>
              <a:t> Refugee Camp in Jordan</a:t>
            </a:r>
            <a:r>
              <a:rPr lang="en-US" sz="2800" dirty="0" smtClean="0">
                <a:solidFill>
                  <a:schemeClr val="bg2"/>
                </a:solidFill>
              </a:rPr>
              <a:t>, </a:t>
            </a:r>
            <a:r>
              <a:rPr lang="en-US" dirty="0" err="1" smtClean="0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6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205740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588000"/>
            <a:ext cx="8229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Two Syrian children in a refugee camp</a:t>
            </a:r>
          </a:p>
          <a:p>
            <a:pPr algn="ctr"/>
            <a:r>
              <a:rPr lang="en-US" dirty="0" smtClean="0">
                <a:hlinkClick r:id="rId3"/>
              </a:rPr>
              <a:t>Photo by Reuters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8" y="0"/>
            <a:ext cx="921258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1" y="-1219200"/>
            <a:ext cx="10885075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0452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2015:  Thousands of Syrians attempt to leave to Europe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hlinkClick r:id="rId3"/>
              </a:rPr>
              <a:t>Photo by the United Nations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25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 bwMode="auto">
          <a:xfrm>
            <a:off x="0" y="0"/>
            <a:ext cx="8991600" cy="7690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6675504" y="5943600"/>
            <a:ext cx="9144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Syria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4114" y="1261374"/>
            <a:ext cx="311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Map created by the </a:t>
            </a:r>
            <a:r>
              <a:rPr lang="en-US" b="1" dirty="0" smtClean="0">
                <a:hlinkClick r:id="rId3"/>
              </a:rPr>
              <a:t>International Business Times-</a:t>
            </a:r>
            <a:r>
              <a:rPr lang="en-US" b="1" dirty="0" smtClean="0"/>
              <a:t>-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39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533" y="5536499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These people are seeking protection in Europe known as </a:t>
            </a:r>
            <a:r>
              <a:rPr lang="en-US" sz="4400" b="1" dirty="0" smtClean="0">
                <a:solidFill>
                  <a:srgbClr val="00B0F0"/>
                </a:solidFill>
              </a:rPr>
              <a:t>Asylum</a:t>
            </a:r>
            <a:endParaRPr lang="en-US" sz="4400" b="1" dirty="0">
              <a:solidFill>
                <a:srgbClr val="00B0F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34" y="0"/>
            <a:ext cx="11437853" cy="56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1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81000" y="6045200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Many have risked dangerous boat rides across the Mediterranean Sea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hlinkClick r:id="rId2"/>
              </a:rPr>
              <a:t>Photo by Massimo </a:t>
            </a:r>
            <a:r>
              <a:rPr lang="en-US" sz="1200" dirty="0" err="1" smtClean="0">
                <a:solidFill>
                  <a:srgbClr val="FFFF00"/>
                </a:solidFill>
                <a:hlinkClick r:id="rId2"/>
              </a:rPr>
              <a:t>Sestini</a:t>
            </a:r>
            <a:r>
              <a:rPr lang="en-US" sz="1200" dirty="0" smtClean="0">
                <a:solidFill>
                  <a:srgbClr val="FFFF00"/>
                </a:solidFill>
                <a:hlinkClick r:id="rId2"/>
              </a:rPr>
              <a:t>- Polaris</a:t>
            </a:r>
            <a:endParaRPr lang="en-US" sz="1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1"/>
          <a:stretch/>
        </p:blipFill>
        <p:spPr bwMode="auto">
          <a:xfrm>
            <a:off x="-1295400" y="-609600"/>
            <a:ext cx="136207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6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0"/>
            <a:ext cx="920620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791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Protests for democracy in the Middle East, 2011</a:t>
            </a:r>
          </a:p>
          <a:p>
            <a:pPr algn="ctr"/>
            <a:r>
              <a:rPr lang="en-US" dirty="0" smtClean="0"/>
              <a:t>Photo taken by  </a:t>
            </a:r>
            <a:r>
              <a:rPr lang="en-US" dirty="0" smtClean="0">
                <a:hlinkClick r:id="rId3"/>
              </a:rPr>
              <a:t>Getty.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791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Protests for democracy in the Middle East, 2011</a:t>
            </a:r>
          </a:p>
          <a:p>
            <a:pPr algn="ctr"/>
            <a:r>
              <a:rPr lang="en-US" dirty="0" smtClean="0"/>
              <a:t>Photo taken by </a:t>
            </a:r>
            <a:r>
              <a:rPr lang="en-US" dirty="0" smtClean="0">
                <a:hlinkClick r:id="rId2"/>
              </a:rPr>
              <a:t>Reuters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96" y="0"/>
            <a:ext cx="9132887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7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49" b="37224"/>
          <a:stretch/>
        </p:blipFill>
        <p:spPr bwMode="auto">
          <a:xfrm>
            <a:off x="44823" y="-304800"/>
            <a:ext cx="9583271" cy="636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2658" y="5996226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Map of Syria and the Middle East</a:t>
            </a:r>
          </a:p>
          <a:p>
            <a:pPr algn="ctr"/>
            <a:r>
              <a:rPr lang="en-US" sz="1400" dirty="0" smtClean="0">
                <a:hlinkClick r:id="rId3"/>
              </a:rPr>
              <a:t>Map by Wikipedia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16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2658" y="5996226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Syria’s Dictator: Bashar al-Assad</a:t>
            </a:r>
          </a:p>
          <a:p>
            <a:pPr algn="ctr"/>
            <a:r>
              <a:rPr lang="en-US" sz="1400" dirty="0" smtClean="0">
                <a:hlinkClick r:id="rId2"/>
              </a:rPr>
              <a:t>Photo by the AP</a:t>
            </a:r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2462" cy="599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504552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Assad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75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6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Protests for democracy in Syria, 2011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" y="32656"/>
            <a:ext cx="9074919" cy="629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9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7614" y="5638800"/>
            <a:ext cx="2106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hlinkClick r:id="rId3"/>
              </a:rPr>
              <a:t>Video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81000"/>
            <a:ext cx="3925455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070271" y="2222480"/>
            <a:ext cx="1761746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Barrel Bombs his forces drop on citizens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743" y="-457200"/>
            <a:ext cx="1082633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79120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2011-to the present: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Assad destroys many Syrian cities to fight back against protesters</a:t>
            </a:r>
          </a:p>
          <a:p>
            <a:pPr algn="ctr"/>
            <a:r>
              <a:rPr lang="en-US" dirty="0" smtClean="0">
                <a:hlinkClick r:id="rId3"/>
              </a:rPr>
              <a:t>Photo by Freedom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1791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8824"/>
            <a:ext cx="3617166" cy="2348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343400" y="318824"/>
            <a:ext cx="4495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His actions were similar to what you may have seen in “The Hunger Games”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216</Words>
  <Application>Microsoft Macintosh PowerPoint</Application>
  <PresentationFormat>On-screen Show (4:3)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SGI</dc:creator>
  <cp:lastModifiedBy>Microsoft Office User</cp:lastModifiedBy>
  <cp:revision>55</cp:revision>
  <dcterms:created xsi:type="dcterms:W3CDTF">2015-09-09T17:57:20Z</dcterms:created>
  <dcterms:modified xsi:type="dcterms:W3CDTF">2016-10-12T15:31:47Z</dcterms:modified>
</cp:coreProperties>
</file>