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64" r:id="rId7"/>
    <p:sldId id="258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6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90FF-593E-8D42-A3E9-94A4B07D156F}" type="datetimeFigureOut">
              <a:rPr lang="en-US" smtClean="0"/>
              <a:t>16-02-18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F6F2-7CD3-0E45-951B-EE0B0ADCDB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gypt" TargetMode="External"/><Relationship Id="rId4" Type="http://schemas.openxmlformats.org/officeDocument/2006/relationships/hyperlink" Target="http://en.wikipedia.org/wiki/Israel" TargetMode="External"/><Relationship Id="rId5" Type="http://schemas.openxmlformats.org/officeDocument/2006/relationships/hyperlink" Target="http://en.wikipedia.org/wiki/Governance_of_the_Gaza_Strip" TargetMode="External"/><Relationship Id="rId6" Type="http://schemas.openxmlformats.org/officeDocument/2006/relationships/hyperlink" Target="http://en.wikipedia.org/wiki/Hamas" TargetMode="External"/><Relationship Id="rId7" Type="http://schemas.openxmlformats.org/officeDocument/2006/relationships/hyperlink" Target="http://en.wikipedia.org/wiki/Palestinian_National_Authority" TargetMode="External"/><Relationship Id="rId8" Type="http://schemas.openxmlformats.org/officeDocument/2006/relationships/hyperlink" Target="http://en.wikipedia.org/wiki/United_Nations" TargetMode="External"/><Relationship Id="rId9" Type="http://schemas.openxmlformats.org/officeDocument/2006/relationships/hyperlink" Target="http://en.wikipedia.org/wiki/State_of_Palestine" TargetMode="External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editerranean_S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526596"/>
            <a:ext cx="7772400" cy="1470025"/>
          </a:xfrm>
        </p:spPr>
        <p:txBody>
          <a:bodyPr/>
          <a:lstStyle/>
          <a:p>
            <a:r>
              <a:rPr lang="en-US" dirty="0" smtClean="0"/>
              <a:t>Place and Belonging: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…a </a:t>
            </a:r>
            <a:r>
              <a:rPr lang="en-US" sz="2000" dirty="0"/>
              <a:t>large portion of our learning is derived from our own experiences in place.</a:t>
            </a:r>
            <a:r>
              <a:rPr lang="en-US" sz="2000" dirty="0" smtClean="0"/>
              <a:t> “</a:t>
            </a:r>
            <a:r>
              <a:rPr lang="en-US" sz="2000" dirty="0"/>
              <a:t>What binds us to places and the life of a place determines a degree of our being in the world”</a:t>
            </a:r>
            <a:r>
              <a:rPr lang="en-US" sz="2000" dirty="0" smtClean="0"/>
              <a:t> </a:t>
            </a:r>
            <a:r>
              <a:rPr lang="en-US" sz="2000" dirty="0" err="1" smtClean="0"/>
              <a:t>Cannatella</a:t>
            </a:r>
            <a:r>
              <a:rPr lang="en-US" sz="2000" dirty="0" smtClean="0"/>
              <a:t> (2007, </a:t>
            </a:r>
            <a:r>
              <a:rPr lang="en-US" sz="2000" dirty="0" err="1" smtClean="0"/>
              <a:t>p</a:t>
            </a:r>
            <a:r>
              <a:rPr lang="en-US" sz="2000" dirty="0" smtClean="0"/>
              <a:t>. 632). </a:t>
            </a:r>
            <a:endParaRPr lang="en-US" sz="2000" dirty="0"/>
          </a:p>
        </p:txBody>
      </p:sp>
      <p:pic>
        <p:nvPicPr>
          <p:cNvPr id="4" name="Picture 3" descr="improvisedmap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48225" y="759460"/>
            <a:ext cx="3223360" cy="434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122" y="365123"/>
            <a:ext cx="3156155" cy="4560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Jeff </a:t>
            </a:r>
            <a:r>
              <a:rPr lang="en-US" dirty="0" err="1" smtClean="0"/>
              <a:t>Woddbury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Hearts, 1999</a:t>
            </a:r>
            <a:br>
              <a:rPr lang="en-US" dirty="0" smtClean="0"/>
            </a:br>
            <a:r>
              <a:rPr lang="en-US" dirty="0" smtClean="0"/>
              <a:t>Graphite on tracing paper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C:\Users\courtenay.spencer\Desktop\bct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7" y="158647"/>
            <a:ext cx="508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Susan </a:t>
            </a:r>
            <a:r>
              <a:rPr lang="en-US" sz="2800" dirty="0" err="1" smtClean="0"/>
              <a:t>Stockwell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i="1" dirty="0" smtClean="0"/>
              <a:t> London Subway, 2007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Red Cotton stitched on Calligraphy Rice paper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C:\Users\courtenay.spencer\Desktop\stockwell_stiched_.bebacd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6" y="1417638"/>
            <a:ext cx="7601667" cy="50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4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Greg Colson, </a:t>
            </a:r>
            <a:r>
              <a:rPr lang="en-US" sz="2400" i="1" dirty="0" smtClean="0"/>
              <a:t>Oildale, 2006</a:t>
            </a:r>
            <a:br>
              <a:rPr lang="en-US" sz="2400" i="1" dirty="0" smtClean="0"/>
            </a:br>
            <a:r>
              <a:rPr lang="en-US" sz="2400" i="1" dirty="0" smtClean="0"/>
              <a:t>Enamel, ink, and pencil, on wood and metal</a:t>
            </a:r>
            <a:endParaRPr lang="en-CA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 descr="C:\Users\courtenay.spencer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42" y="1907843"/>
            <a:ext cx="5443589" cy="3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Yumi</a:t>
            </a:r>
            <a:r>
              <a:rPr lang="en-US" sz="2800" dirty="0" smtClean="0"/>
              <a:t> </a:t>
            </a:r>
            <a:r>
              <a:rPr lang="en-US" sz="2800" dirty="0" err="1" smtClean="0"/>
              <a:t>Janairo</a:t>
            </a:r>
            <a:r>
              <a:rPr lang="en-US" sz="2800" dirty="0" smtClean="0"/>
              <a:t> Roth</a:t>
            </a:r>
            <a:br>
              <a:rPr lang="en-US" sz="2800" dirty="0" smtClean="0"/>
            </a:br>
            <a:r>
              <a:rPr lang="en-US" sz="2800" dirty="0" smtClean="0"/>
              <a:t>Images from Meta </a:t>
            </a:r>
            <a:r>
              <a:rPr lang="en-US" sz="2800" dirty="0" err="1" smtClean="0"/>
              <a:t>Mapa</a:t>
            </a:r>
            <a:r>
              <a:rPr lang="en-US" sz="2800" dirty="0" smtClean="0"/>
              <a:t>, 2007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 descr="C:\Users\courtenay.spencer\Desktop\hand_drawn_map_Yumi_R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07" y="1402110"/>
            <a:ext cx="4170106" cy="545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2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Karin Schaefer, WTC Memorial Model, 2003</a:t>
            </a:r>
            <a:br>
              <a:rPr lang="en-US" sz="2800" dirty="0" smtClean="0"/>
            </a:br>
            <a:r>
              <a:rPr lang="en-US" sz="2800" dirty="0" smtClean="0"/>
              <a:t>Paint marker on Plexiglas </a:t>
            </a:r>
            <a:br>
              <a:rPr lang="en-US" sz="2800" dirty="0" smtClean="0"/>
            </a:br>
            <a:r>
              <a:rPr lang="en-US" sz="2800" dirty="0" smtClean="0"/>
              <a:t>(depicting the diverse stories of those who died in the attacks)</a:t>
            </a:r>
            <a:br>
              <a:rPr lang="en-US" sz="2800" dirty="0" smtClean="0"/>
            </a:b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 descr="C:\Users\courtenay.spencer\Desktop\model_G_20091211140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67" y="1417638"/>
            <a:ext cx="7216674" cy="48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9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the story of your own lived experience in an abstract conceptual artwork</a:t>
            </a:r>
          </a:p>
          <a:p>
            <a:r>
              <a:rPr lang="en-US" dirty="0" smtClean="0"/>
              <a:t>A list of steps is on ‘The Art Smock’ website under Art 8 Blog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will you tell your personal story?</a:t>
            </a:r>
            <a:endParaRPr lang="en-US" dirty="0"/>
          </a:p>
          <a:p>
            <a:r>
              <a:rPr lang="en-US" dirty="0"/>
              <a:t>Think about what alternative types of maps you might use (building floor plans, transport maps, trail maps, memory maps etc.)</a:t>
            </a:r>
          </a:p>
          <a:p>
            <a:r>
              <a:rPr lang="en-US" dirty="0"/>
              <a:t>Think about whether you will tape the four edges of your paper to achieve an even border</a:t>
            </a:r>
          </a:p>
          <a:p>
            <a:r>
              <a:rPr lang="en-US" dirty="0"/>
              <a:t>Will you use a pencil and a light table to transfer your ‘paths’ onto your good copy paper? Will you hand stitch your path? Is it a hand drawn map from memory? Or is there another way of telling your tale?</a:t>
            </a:r>
          </a:p>
          <a:p>
            <a:r>
              <a:rPr lang="en-US" dirty="0"/>
              <a:t>Medium: MIXED MEDIA OF YOUR CHOICE (acrylics /water </a:t>
            </a:r>
            <a:r>
              <a:rPr lang="en-US" dirty="0" err="1"/>
              <a:t>colour</a:t>
            </a:r>
            <a:r>
              <a:rPr lang="en-US" dirty="0"/>
              <a:t> / fine liner / water soluble marker /chalk pastel /</a:t>
            </a:r>
            <a:r>
              <a:rPr lang="en-US" dirty="0" err="1"/>
              <a:t>prisma</a:t>
            </a:r>
            <a:r>
              <a:rPr lang="en-US" dirty="0"/>
              <a:t> / oil pastel / collage / graphite / charcoal (HAVE FUN!, COMBINE MATERIALS, PLAY!!)</a:t>
            </a:r>
          </a:p>
          <a:p>
            <a:r>
              <a:rPr lang="en-US" dirty="0" smtClean="0"/>
              <a:t>Limit your </a:t>
            </a:r>
            <a:r>
              <a:rPr lang="en-US" dirty="0" err="1" smtClean="0"/>
              <a:t>colour</a:t>
            </a:r>
            <a:r>
              <a:rPr lang="en-US" dirty="0" smtClean="0"/>
              <a:t> scheme! Will it be </a:t>
            </a:r>
            <a:r>
              <a:rPr lang="en-US" dirty="0" err="1" smtClean="0"/>
              <a:t>analagous</a:t>
            </a:r>
            <a:r>
              <a:rPr lang="en-US" dirty="0" smtClean="0"/>
              <a:t>? Warm? Cool? </a:t>
            </a:r>
            <a:r>
              <a:rPr lang="en-US" dirty="0" err="1" smtClean="0"/>
              <a:t>Completementary</a:t>
            </a:r>
            <a:r>
              <a:rPr lang="en-US" dirty="0" smtClean="0"/>
              <a:t>? Monochromatic?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3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(yes, there are a couple)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choose between two paper sizes (square or rectangle)</a:t>
            </a:r>
          </a:p>
          <a:p>
            <a:r>
              <a:rPr lang="en-US" dirty="0" smtClean="0"/>
              <a:t>You may NOT use an actual map in your work except during observational drawing, or tracing</a:t>
            </a:r>
          </a:p>
          <a:p>
            <a:pPr lvl="1"/>
            <a:r>
              <a:rPr lang="en-US" dirty="0" smtClean="0"/>
              <a:t>You as the artist are the cartographer </a:t>
            </a:r>
            <a:r>
              <a:rPr lang="en-US" dirty="0" smtClean="0">
                <a:sym typeface="Wingdings"/>
              </a:rPr>
              <a:t>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“The places we inhabit physically, emotionally and cognitively…help to form an essential aspect of our phenomenological selves.”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6687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Phenomenology: The study of the structures of experiences and consciousness</a:t>
            </a:r>
          </a:p>
          <a:p>
            <a:r>
              <a:rPr lang="en-US" sz="1800" dirty="0" smtClean="0"/>
              <a:t>As </a:t>
            </a:r>
            <a:r>
              <a:rPr lang="en-US" sz="1800" dirty="0"/>
              <a:t>I </a:t>
            </a:r>
            <a:r>
              <a:rPr lang="en-US" sz="1800" dirty="0" smtClean="0"/>
              <a:t>continued </a:t>
            </a:r>
            <a:r>
              <a:rPr lang="en-US" sz="1800" dirty="0"/>
              <a:t>to </a:t>
            </a:r>
            <a:r>
              <a:rPr lang="en-US" sz="1800" dirty="0" smtClean="0"/>
              <a:t>discover the new environment that was London, </a:t>
            </a:r>
            <a:r>
              <a:rPr lang="en-US" sz="1800" dirty="0"/>
              <a:t>my heightened awareness of geographical location, personal identity, and questioned sense of belonging</a:t>
            </a:r>
            <a:r>
              <a:rPr lang="en-US" sz="1800" dirty="0" smtClean="0"/>
              <a:t> quickly became recurring </a:t>
            </a:r>
            <a:r>
              <a:rPr lang="en-US" sz="1800" dirty="0"/>
              <a:t>themes of personal </a:t>
            </a:r>
            <a:r>
              <a:rPr lang="en-US" sz="1800" dirty="0" smtClean="0"/>
              <a:t>exploration</a:t>
            </a:r>
          </a:p>
          <a:p>
            <a:endParaRPr lang="en-US" dirty="0"/>
          </a:p>
        </p:txBody>
      </p:sp>
      <p:pic>
        <p:nvPicPr>
          <p:cNvPr id="5" name="Picture 4" descr="IMG_5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03" y="1417638"/>
            <a:ext cx="3689049" cy="3689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I interested in this?</a:t>
            </a:r>
            <a:endParaRPr lang="en-US" dirty="0"/>
          </a:p>
        </p:txBody>
      </p:sp>
      <p:pic>
        <p:nvPicPr>
          <p:cNvPr id="4" name="Content Placeholder 3" descr="IMGP1234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87177" r="-87177"/>
          <a:stretch>
            <a:fillRect/>
          </a:stretch>
        </p:blipFill>
        <p:spPr>
          <a:xfrm>
            <a:off x="-1751970" y="1461762"/>
            <a:ext cx="5765611" cy="3170864"/>
          </a:xfrm>
        </p:spPr>
      </p:pic>
      <p:pic>
        <p:nvPicPr>
          <p:cNvPr id="5" name="Picture 4" descr="IMGP1236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531" y="1461762"/>
            <a:ext cx="2204718" cy="3327876"/>
          </a:xfrm>
          <a:prstGeom prst="rect">
            <a:avLst/>
          </a:prstGeom>
        </p:spPr>
      </p:pic>
      <p:pic>
        <p:nvPicPr>
          <p:cNvPr id="6" name="Picture 5" descr="IMGP123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748" y="1410116"/>
            <a:ext cx="2238933" cy="3379522"/>
          </a:xfrm>
          <a:prstGeom prst="rect">
            <a:avLst/>
          </a:prstGeom>
        </p:spPr>
      </p:pic>
      <p:pic>
        <p:nvPicPr>
          <p:cNvPr id="8" name="Picture 7" descr="IMGP123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681" y="1410116"/>
            <a:ext cx="2321319" cy="35038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417" y="4789638"/>
            <a:ext cx="87159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-I was exploring a new city, so was constantly lost, and very aware of the point when these places became more familiar</a:t>
            </a:r>
          </a:p>
          <a:p>
            <a:r>
              <a:rPr lang="en-US" sz="1600" dirty="0" smtClean="0"/>
              <a:t>-I was aware of my expanding footprint. What do I mean by that?</a:t>
            </a:r>
          </a:p>
          <a:p>
            <a:r>
              <a:rPr lang="en-US" sz="1600" dirty="0" smtClean="0"/>
              <a:t>-I was really aware of my surroundings because of my own stress fracture</a:t>
            </a:r>
          </a:p>
          <a:p>
            <a:r>
              <a:rPr lang="en-US" sz="1600" dirty="0" smtClean="0"/>
              <a:t>-I stood out like a sore thumb because of my accent, so was very aware that I didn’t belong</a:t>
            </a:r>
          </a:p>
          <a:p>
            <a:r>
              <a:rPr lang="en-US" sz="1600" dirty="0" smtClean="0"/>
              <a:t>-Different things would happen that would make me feel as though I fit in</a:t>
            </a:r>
          </a:p>
          <a:p>
            <a:r>
              <a:rPr lang="en-US" sz="1600" dirty="0" smtClean="0"/>
              <a:t>-I began to learn the ‘unspoken rules’ of the city. What were they? Are there unspoken rules in Canada? What about Vancouver?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Language of maps is filled with artistic potential</a:t>
            </a:r>
          </a:p>
          <a:p>
            <a:r>
              <a:rPr lang="en-US" dirty="0" smtClean="0"/>
              <a:t>Cartographers have long known that deploying artistic skills in a map can enhance it’s effect (use creativity to make maps more compelling)</a:t>
            </a:r>
          </a:p>
          <a:p>
            <a:r>
              <a:rPr lang="en-US" dirty="0" smtClean="0"/>
              <a:t>Since the 60s there’s been exponential increase of artists working with maps</a:t>
            </a:r>
          </a:p>
          <a:p>
            <a:r>
              <a:rPr lang="en-US" dirty="0" smtClean="0"/>
              <a:t>Maps act as a statement for politically imposed boundaries</a:t>
            </a:r>
          </a:p>
          <a:p>
            <a:r>
              <a:rPr lang="en-US" dirty="0" smtClean="0"/>
              <a:t>Maps call out differences between collective knowledge and individual experience ***</a:t>
            </a:r>
          </a:p>
          <a:p>
            <a:r>
              <a:rPr lang="en-US" dirty="0" smtClean="0"/>
              <a:t>Some artists map to find personal orientation</a:t>
            </a:r>
          </a:p>
          <a:p>
            <a:r>
              <a:rPr lang="en-US" dirty="0" smtClean="0"/>
              <a:t>Artists rip, shred, slice, carve, and dissect maps</a:t>
            </a:r>
          </a:p>
          <a:p>
            <a:r>
              <a:rPr lang="en-US" dirty="0" smtClean="0"/>
              <a:t>They fold, trace, weave, crumple, burn, twist, tear, and stitch them</a:t>
            </a:r>
          </a:p>
          <a:p>
            <a:r>
              <a:rPr lang="en-US" dirty="0" smtClean="0"/>
              <a:t>Some have mapped their sweat, others the folds of their skin</a:t>
            </a:r>
          </a:p>
          <a:p>
            <a:r>
              <a:rPr lang="en-US" dirty="0" smtClean="0"/>
              <a:t>Artists who map are speaking in an understandable language</a:t>
            </a:r>
          </a:p>
          <a:p>
            <a:r>
              <a:rPr lang="en-US" dirty="0" smtClean="0"/>
              <a:t>Traditional maps point the way to a new place, but artworks can embody the experience of that place **</a:t>
            </a:r>
          </a:p>
          <a:p>
            <a:r>
              <a:rPr lang="en-US" dirty="0" smtClean="0"/>
              <a:t>A map can be a form of documentation of a lived experience in a place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5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Artists who map: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Lordy</a:t>
            </a:r>
            <a:r>
              <a:rPr lang="en-US" dirty="0" smtClean="0"/>
              <a:t> </a:t>
            </a:r>
            <a:r>
              <a:rPr lang="en-US" dirty="0"/>
              <a:t>Rodriguez maps places he’s been and yearns to go back to.</a:t>
            </a:r>
            <a:r>
              <a:rPr lang="en-US" dirty="0" smtClean="0"/>
              <a:t> </a:t>
            </a:r>
          </a:p>
        </p:txBody>
      </p:sp>
      <p:pic>
        <p:nvPicPr>
          <p:cNvPr id="1027" name="Picture 3" descr="C:\Users\courtenay.spenc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06644"/>
            <a:ext cx="7486650" cy="50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262"/>
            <a:ext cx="8229600" cy="1143000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-68262"/>
            <a:ext cx="8229600" cy="4525963"/>
          </a:xfrm>
        </p:spPr>
        <p:txBody>
          <a:bodyPr/>
          <a:lstStyle/>
          <a:p>
            <a:r>
              <a:rPr lang="en-US" dirty="0"/>
              <a:t>Marlene Creates makes hand-drawn maps, believing that land has personal significance, molding the way we see ourselves </a:t>
            </a:r>
          </a:p>
          <a:p>
            <a:r>
              <a:rPr lang="en-US" dirty="0"/>
              <a:t>Like these artists, my own work resembled a scrapbook of sorts, recording significant moments in my life, and depicting them visually </a:t>
            </a:r>
          </a:p>
          <a:p>
            <a:endParaRPr lang="en-CA" dirty="0"/>
          </a:p>
        </p:txBody>
      </p:sp>
      <p:pic>
        <p:nvPicPr>
          <p:cNvPr id="2050" name="Picture 2" descr="C:\Users\courtenay.spencer\Desktop\creates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2988543"/>
            <a:ext cx="4572001" cy="37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4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Watson (2009, </a:t>
            </a:r>
            <a:r>
              <a:rPr lang="en-US" dirty="0" err="1"/>
              <a:t>p</a:t>
            </a:r>
            <a:r>
              <a:rPr lang="en-US" dirty="0"/>
              <a:t>. 303) describes the recent shift away from artists manipulating images of a map, to using the map to relay a political message or tell a forgotten story.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Elin O’Hara </a:t>
            </a:r>
            <a:r>
              <a:rPr lang="en-US" dirty="0" err="1"/>
              <a:t>Slavick</a:t>
            </a:r>
            <a:r>
              <a:rPr lang="en-US" dirty="0"/>
              <a:t> depicts an aerial view of the first atomic explosion in New Mexico 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C:\Users\courtenay.spencer\Desktop\alamago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1989138"/>
            <a:ext cx="6443663" cy="48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Nurit</a:t>
            </a:r>
            <a:r>
              <a:rPr lang="en-US" dirty="0"/>
              <a:t> </a:t>
            </a:r>
            <a:r>
              <a:rPr lang="en-US" dirty="0" err="1"/>
              <a:t>Gur-Lavy</a:t>
            </a:r>
            <a:r>
              <a:rPr lang="en-US" dirty="0"/>
              <a:t> </a:t>
            </a:r>
            <a:r>
              <a:rPr lang="en-US" dirty="0" err="1"/>
              <a:t>Karni</a:t>
            </a:r>
            <a:r>
              <a:rPr lang="en-US" dirty="0"/>
              <a:t> paints an aerial photograph of the Gaza Strip </a:t>
            </a:r>
            <a:r>
              <a:rPr lang="en-CA" sz="1500" dirty="0"/>
              <a:t>(</a:t>
            </a:r>
            <a:r>
              <a:rPr lang="en-CA" sz="1500" dirty="0" smtClean="0"/>
              <a:t> </a:t>
            </a:r>
            <a:r>
              <a:rPr lang="en-CA" sz="1500" dirty="0"/>
              <a:t>a self-governing entity on the eastern coast of the </a:t>
            </a:r>
            <a:r>
              <a:rPr lang="en-CA" sz="1500" dirty="0">
                <a:hlinkClick r:id="rId2" tooltip="Mediterranean Sea"/>
              </a:rPr>
              <a:t>Mediterranean Sea</a:t>
            </a:r>
            <a:r>
              <a:rPr lang="en-CA" sz="1500" dirty="0"/>
              <a:t> that borders </a:t>
            </a:r>
            <a:r>
              <a:rPr lang="en-CA" sz="1500" dirty="0">
                <a:hlinkClick r:id="rId3" tooltip="Egypt"/>
              </a:rPr>
              <a:t>Egypt</a:t>
            </a:r>
            <a:r>
              <a:rPr lang="en-CA" sz="1500" dirty="0"/>
              <a:t> on the southwest for 11 kilometres (6.8 mi) and </a:t>
            </a:r>
            <a:r>
              <a:rPr lang="en-CA" sz="1500" dirty="0">
                <a:hlinkClick r:id="rId4" tooltip="Israel"/>
              </a:rPr>
              <a:t>Israel</a:t>
            </a:r>
            <a:r>
              <a:rPr lang="en-CA" sz="1500" dirty="0"/>
              <a:t> on the east and north along a 51 km (32 mi) border. Since 2007, the Gaza Strip has been de-facto </a:t>
            </a:r>
            <a:r>
              <a:rPr lang="en-CA" sz="1500" dirty="0">
                <a:hlinkClick r:id="rId5" tooltip="Governance of the Gaza Strip"/>
              </a:rPr>
              <a:t>governed</a:t>
            </a:r>
            <a:r>
              <a:rPr lang="en-CA" sz="1500" dirty="0"/>
              <a:t> by </a:t>
            </a:r>
            <a:r>
              <a:rPr lang="en-CA" sz="1500" dirty="0">
                <a:hlinkClick r:id="rId6" tooltip="Hamas"/>
              </a:rPr>
              <a:t>Hamas</a:t>
            </a:r>
            <a:r>
              <a:rPr lang="en-CA" sz="1500" dirty="0"/>
              <a:t>, a Palestinian faction claiming to be the legitimate representatives of the </a:t>
            </a:r>
            <a:r>
              <a:rPr lang="en-CA" sz="1500" dirty="0">
                <a:hlinkClick r:id="rId7" tooltip="Palestinian National Authority"/>
              </a:rPr>
              <a:t>Palestinian National Authority</a:t>
            </a:r>
            <a:r>
              <a:rPr lang="en-CA" sz="1500" dirty="0"/>
              <a:t> and the Palestinian People. In 2012, the </a:t>
            </a:r>
            <a:r>
              <a:rPr lang="en-CA" sz="1500" dirty="0">
                <a:hlinkClick r:id="rId8" tooltip="United Nations"/>
              </a:rPr>
              <a:t>United Nations</a:t>
            </a:r>
            <a:r>
              <a:rPr lang="en-CA" sz="1500" dirty="0"/>
              <a:t> recognized the Gaza Strip as </a:t>
            </a:r>
            <a:r>
              <a:rPr lang="en-CA" sz="1400" dirty="0"/>
              <a:t>part of the </a:t>
            </a:r>
            <a:r>
              <a:rPr lang="en-CA" sz="1400" dirty="0">
                <a:hlinkClick r:id="rId9" tooltip="State of Palestine"/>
              </a:rPr>
              <a:t>State of </a:t>
            </a:r>
            <a:r>
              <a:rPr lang="en-CA" sz="1400" dirty="0" smtClean="0">
                <a:hlinkClick r:id="rId9" tooltip="State of Palestine"/>
              </a:rPr>
              <a:t>Palestine</a:t>
            </a:r>
            <a:r>
              <a:rPr lang="en-CA" sz="1400" dirty="0" smtClean="0"/>
              <a:t> )</a:t>
            </a:r>
            <a:endParaRPr lang="en-US" sz="1400" dirty="0"/>
          </a:p>
        </p:txBody>
      </p:sp>
      <p:pic>
        <p:nvPicPr>
          <p:cNvPr id="4098" name="Picture 2" descr="C:\Users\courtenay.spencer\Desktop\large_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565652"/>
            <a:ext cx="5414962" cy="4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816</Words>
  <Application>Microsoft Macintosh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Place and Belonging:</vt:lpstr>
      <vt:lpstr>“The places we inhabit physically, emotionally and cognitively…help to form an essential aspect of our phenomenological selves.” </vt:lpstr>
      <vt:lpstr>Why was I interested in this?</vt:lpstr>
      <vt:lpstr>Why Map?</vt:lpstr>
      <vt:lpstr>Artists who map: </vt:lpstr>
      <vt:lpstr>PowerPoint Presentation</vt:lpstr>
      <vt:lpstr>PowerPoint Presentation</vt:lpstr>
      <vt:lpstr>Elin O’Hara Slavick depicts an aerial view of the first atomic explosion in New Mexico  </vt:lpstr>
      <vt:lpstr>PowerPoint Presentation</vt:lpstr>
      <vt:lpstr>Jeff Woddbury  City Hearts, 1999 Graphite on tracing paper</vt:lpstr>
      <vt:lpstr>Susan Stockwell,  London Subway, 2007 Red Cotton stitched on Calligraphy Rice paper</vt:lpstr>
      <vt:lpstr>Greg Colson, Oildale, 2006 Enamel, ink, and pencil, on wood and metal</vt:lpstr>
      <vt:lpstr>Yumi Janairo Roth Images from Meta Mapa, 2007</vt:lpstr>
      <vt:lpstr>Karin Schaefer, WTC Memorial Model, 2003 Paint marker on Plexiglas  (depicting the diverse stories of those who died in the attacks) </vt:lpstr>
      <vt:lpstr>Your Task:</vt:lpstr>
      <vt:lpstr>Some things to think about…</vt:lpstr>
      <vt:lpstr>Rules: (yes, there are a couple)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and Belonging:</dc:title>
  <dc:creator>Courtenay Spencer</dc:creator>
  <cp:lastModifiedBy>Courtenay Spencer</cp:lastModifiedBy>
  <cp:revision>14</cp:revision>
  <dcterms:created xsi:type="dcterms:W3CDTF">2014-02-04T00:57:34Z</dcterms:created>
  <dcterms:modified xsi:type="dcterms:W3CDTF">2016-02-18T22:00:11Z</dcterms:modified>
</cp:coreProperties>
</file>