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/>
    <p:restoredTop sz="94627"/>
  </p:normalViewPr>
  <p:slideViewPr>
    <p:cSldViewPr snapToGrid="0" snapToObjects="1">
      <p:cViewPr varScale="1">
        <p:scale>
          <a:sx n="99" d="100"/>
          <a:sy n="99" d="100"/>
        </p:scale>
        <p:origin x="2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4/3/18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nseodesign.com/web-design/dominance/" TargetMode="External"/><Relationship Id="rId2" Type="http://schemas.openxmlformats.org/officeDocument/2006/relationships/hyperlink" Target="https://www.vanseodesign.com/web-design/symmetry-asymmetr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nseodesign.com/web-design/active-space/" TargetMode="External"/><Relationship Id="rId2" Type="http://schemas.openxmlformats.org/officeDocument/2006/relationships/hyperlink" Target="https://www.vanseodesign.com/web-design/form-surface-volu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nseodesign.com/web-design/structures-patterns-textures/" TargetMode="External"/><Relationship Id="rId5" Type="http://schemas.openxmlformats.org/officeDocument/2006/relationships/hyperlink" Target="https://www.vanseodesign.com/web-design/color-meaning/" TargetMode="External"/><Relationship Id="rId4" Type="http://schemas.openxmlformats.org/officeDocument/2006/relationships/hyperlink" Target="http://scienceblogs.com/mixingmemory/2006/12/does_red_weigh_more_than_blue_1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5CCE-D0D6-6440-9C79-EE3CA7E5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85634" cy="3035808"/>
          </a:xfrm>
        </p:spPr>
        <p:txBody>
          <a:bodyPr/>
          <a:lstStyle/>
          <a:p>
            <a:pPr algn="ctr"/>
            <a:r>
              <a:rPr lang="en-US" dirty="0"/>
              <a:t>WELCOME BACK!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207B1-18E7-3A4D-BC66-7A53C0362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369C-A69E-CA4F-9019-04087AE2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Name of Jumping Right in, we are going to Spend today creating: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68BC-CFB7-C942-96D1-0B4891EC4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Challenge:</a:t>
            </a:r>
          </a:p>
          <a:p>
            <a:pPr lvl="1"/>
            <a:r>
              <a:rPr lang="en-US" dirty="0"/>
              <a:t>Using only Black and White Ink, Fill your page with 300 lines. Yes, 300!! You can do it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You will begin by taping your edges, and making sure you have at least two drawing tools with different thicknesses (ex. A fine and extra fine sharpie, or a micron…or a black pen of your choosing)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2800" dirty="0"/>
              <a:t>Don’t forget to Consider the following…..</a:t>
            </a:r>
          </a:p>
        </p:txBody>
      </p:sp>
    </p:spTree>
    <p:extLst>
      <p:ext uri="{BB962C8B-B14F-4D97-AF65-F5344CB8AC3E}">
        <p14:creationId xmlns:p14="http://schemas.microsoft.com/office/powerpoint/2010/main" val="23984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73A-EB8D-B646-9378-FE0877FB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QUALITY: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C7DC-2386-614E-A4C7-AA4C57F79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Lines can have a variety of characteristics</a:t>
            </a:r>
          </a:p>
          <a:p>
            <a:r>
              <a:rPr lang="en-US" dirty="0"/>
              <a:t>Can you remember the 5 types of lines?</a:t>
            </a:r>
          </a:p>
          <a:p>
            <a:r>
              <a:rPr lang="en-US" dirty="0"/>
              <a:t>Take a minute to draw them in your sketchbook</a:t>
            </a:r>
          </a:p>
          <a:p>
            <a:r>
              <a:rPr lang="en-US" dirty="0"/>
              <a:t>Now take 2 minutes to fill a page with lines, how can you change their characteristics?</a:t>
            </a:r>
          </a:p>
          <a:p>
            <a:r>
              <a:rPr lang="en-US" dirty="0"/>
              <a:t>Can you play with weighting and emphasis?</a:t>
            </a:r>
          </a:p>
        </p:txBody>
      </p:sp>
    </p:spTree>
    <p:extLst>
      <p:ext uri="{BB962C8B-B14F-4D97-AF65-F5344CB8AC3E}">
        <p14:creationId xmlns:p14="http://schemas.microsoft.com/office/powerpoint/2010/main" val="172446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33E7-BDE5-BE49-8857-E7A7BEC7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A5DDB-9ACA-7547-8364-A1259D52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All elements in a design have a visual weight. They will also have a visual direction. Learning to control both will lead to greater control over several principles of design, most notably visual balance.</a:t>
            </a:r>
          </a:p>
          <a:p>
            <a:r>
              <a:rPr lang="en-CA" dirty="0"/>
              <a:t>How can you move the viewer’s eye around your piece?</a:t>
            </a:r>
          </a:p>
          <a:p>
            <a:r>
              <a:rPr lang="en-CA" dirty="0"/>
              <a:t>What are the elements that control balance? </a:t>
            </a:r>
          </a:p>
          <a:p>
            <a:endParaRPr lang="en-CA" dirty="0"/>
          </a:p>
          <a:p>
            <a:r>
              <a:rPr lang="en-CA" dirty="0"/>
              <a:t>Your composition needs to be in balance, whether </a:t>
            </a:r>
            <a:r>
              <a:rPr lang="en-CA" i="1" dirty="0">
                <a:hlinkClick r:id="rId2"/>
              </a:rPr>
              <a:t>symmetrical, asymmetrical</a:t>
            </a:r>
            <a:r>
              <a:rPr lang="en-CA" dirty="0"/>
              <a:t>, or radial. You’ll achieve this balance by placing elements of combined equal visual weight on either side of the optical center</a:t>
            </a:r>
          </a:p>
          <a:p>
            <a:r>
              <a:rPr lang="en-CA" b="1" dirty="0"/>
              <a:t>Dominance/Focal Points</a:t>
            </a:r>
            <a:r>
              <a:rPr lang="en-CA" dirty="0"/>
              <a:t> – </a:t>
            </a:r>
            <a:r>
              <a:rPr lang="en-CA" i="1" dirty="0">
                <a:hlinkClick r:id="rId3"/>
              </a:rPr>
              <a:t>Focal points</a:t>
            </a:r>
            <a:r>
              <a:rPr lang="en-CA" dirty="0"/>
              <a:t> are elements that attract the eye. They’re elements of greater visual weight. The dominant element of a design is the element with the greatest visual weight.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779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3AF7-2ECB-D544-B2D9-1370D96E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CD57BA-9129-3F4C-8D7C-77D70EDC3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17" y="386366"/>
            <a:ext cx="8190688" cy="5684055"/>
          </a:xfrm>
        </p:spPr>
      </p:pic>
    </p:spTree>
    <p:extLst>
      <p:ext uri="{BB962C8B-B14F-4D97-AF65-F5344CB8AC3E}">
        <p14:creationId xmlns:p14="http://schemas.microsoft.com/office/powerpoint/2010/main" val="116899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94A-AC47-7246-A1BF-87CA437C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8353-D44D-AD48-93FE-C07F0BDD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Van Gogh used visual weight and direction to created a balanced composition with a great amount of flow through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9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3EC0-7EEC-2A41-8DB9-57A6B4BC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13FB4-E224-8B4A-A38B-75749A113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07" y="569504"/>
            <a:ext cx="8238409" cy="5865747"/>
          </a:xfrm>
        </p:spPr>
      </p:pic>
    </p:spTree>
    <p:extLst>
      <p:ext uri="{BB962C8B-B14F-4D97-AF65-F5344CB8AC3E}">
        <p14:creationId xmlns:p14="http://schemas.microsoft.com/office/powerpoint/2010/main" val="152495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534D80-A71C-2D4F-A6BF-41AD0278B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811896"/>
              </p:ext>
            </p:extLst>
          </p:nvPr>
        </p:nvGraphicFramePr>
        <p:xfrm>
          <a:off x="3979573" y="1281031"/>
          <a:ext cx="4031086" cy="5576966"/>
        </p:xfrm>
        <a:graphic>
          <a:graphicData uri="http://schemas.openxmlformats.org/drawingml/2006/table">
            <a:tbl>
              <a:tblPr/>
              <a:tblGrid>
                <a:gridCol w="1907084">
                  <a:extLst>
                    <a:ext uri="{9D8B030D-6E8A-4147-A177-3AD203B41FA5}">
                      <a16:colId xmlns:a16="http://schemas.microsoft.com/office/drawing/2014/main" val="859293573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3667711309"/>
                    </a:ext>
                  </a:extLst>
                </a:gridCol>
              </a:tblGrid>
              <a:tr h="119237">
                <a:tc>
                  <a:txBody>
                    <a:bodyPr/>
                    <a:lstStyle/>
                    <a:p>
                      <a:pPr algn="l" fontAlgn="base"/>
                      <a:r>
                        <a:rPr lang="en-CA" sz="50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Factor</a:t>
                      </a:r>
                    </a:p>
                  </a:txBody>
                  <a:tcPr marL="23418" marR="23418" marT="11709" marB="117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50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Effect</a:t>
                      </a:r>
                    </a:p>
                  </a:txBody>
                  <a:tcPr marL="23418" marR="23418" marT="11709" marB="117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4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07890"/>
                  </a:ext>
                </a:extLst>
              </a:tr>
              <a:tr h="210443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Size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 dirty="0">
                          <a:effectLst/>
                          <a:latin typeface="inherit"/>
                        </a:rPr>
                        <a:t>Larger objects appear visually heavier than smaller objects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14087"/>
                  </a:ext>
                </a:extLst>
              </a:tr>
              <a:tr h="210443">
                <a:tc>
                  <a:txBody>
                    <a:bodyPr/>
                    <a:lstStyle/>
                    <a:p>
                      <a:pPr fontAlgn="t"/>
                      <a:r>
                        <a:rPr lang="en-CA" sz="500" b="1" dirty="0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Shape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Objects of regular shape appear heavier than irregularly shaped ones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685488"/>
                  </a:ext>
                </a:extLst>
              </a:tr>
              <a:tr h="210443">
                <a:tc>
                  <a:txBody>
                    <a:bodyPr/>
                    <a:lstStyle/>
                    <a:p>
                      <a:pPr fontAlgn="t"/>
                      <a:endParaRPr lang="en-CA" sz="500" b="1">
                        <a:solidFill>
                          <a:srgbClr val="444444"/>
                        </a:solidFill>
                        <a:effectLst/>
                        <a:latin typeface="inherit"/>
                      </a:endParaRP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Objects of compact shape are visually heavier than those not compact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038853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Form &amp; Space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 i="1" u="none" strike="noStrike">
                          <a:solidFill>
                            <a:srgbClr val="496C78"/>
                          </a:solidFill>
                          <a:effectLst/>
                          <a:latin typeface="inherit"/>
                          <a:hlinkClick r:id="rId2"/>
                        </a:rPr>
                        <a:t>Positive forms</a:t>
                      </a:r>
                      <a:r>
                        <a:rPr lang="en-CA" sz="500">
                          <a:effectLst/>
                          <a:latin typeface="inherit"/>
                        </a:rPr>
                        <a:t> weigh more than negative space. A large space can be balanced against a smaller positive form.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30490"/>
                  </a:ext>
                </a:extLst>
              </a:tr>
              <a:tr h="210443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Isolation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Objects isolated in a </a:t>
                      </a:r>
                      <a:r>
                        <a:rPr lang="en-CA" sz="500" i="1" u="none" strike="noStrike">
                          <a:solidFill>
                            <a:srgbClr val="496C78"/>
                          </a:solidFill>
                          <a:effectLst/>
                          <a:latin typeface="inherit"/>
                          <a:hlinkClick r:id="rId3"/>
                        </a:rPr>
                        <a:t>space</a:t>
                      </a:r>
                      <a:r>
                        <a:rPr lang="en-CA" sz="500">
                          <a:effectLst/>
                          <a:latin typeface="inherit"/>
                        </a:rPr>
                        <a:t> appear heavier than those surrounded by other elements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870392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Density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Packing more elements into a given space gives more weight to that space. Multiple small objects can balance one larger object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042645"/>
                  </a:ext>
                </a:extLst>
              </a:tr>
              <a:tr h="392857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Color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 i="1" u="none" strike="noStrike">
                          <a:solidFill>
                            <a:srgbClr val="496C78"/>
                          </a:solidFill>
                          <a:effectLst/>
                          <a:latin typeface="inherit"/>
                          <a:hlinkClick r:id="rId4"/>
                        </a:rPr>
                        <a:t>Red seems to be heaviest color</a:t>
                      </a:r>
                      <a:r>
                        <a:rPr lang="en-CA" sz="500">
                          <a:effectLst/>
                          <a:latin typeface="inherit"/>
                        </a:rPr>
                        <a:t> while yellow seems to be lightest. In general warmer </a:t>
                      </a:r>
                      <a:r>
                        <a:rPr lang="en-CA" sz="500" i="1" u="none" strike="noStrike">
                          <a:solidFill>
                            <a:srgbClr val="496C78"/>
                          </a:solidFill>
                          <a:effectLst/>
                          <a:latin typeface="inherit"/>
                          <a:hlinkClick r:id="rId5"/>
                        </a:rPr>
                        <a:t>colors</a:t>
                      </a:r>
                      <a:r>
                        <a:rPr lang="en-CA" sz="500">
                          <a:effectLst/>
                          <a:latin typeface="inherit"/>
                        </a:rPr>
                        <a:t> appear heavier than cooler colors.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91249"/>
                  </a:ext>
                </a:extLst>
              </a:tr>
              <a:tr h="392857">
                <a:tc>
                  <a:txBody>
                    <a:bodyPr/>
                    <a:lstStyle/>
                    <a:p>
                      <a:pPr fontAlgn="t"/>
                      <a:endParaRPr lang="en-CA" sz="500" b="1">
                        <a:solidFill>
                          <a:srgbClr val="444444"/>
                        </a:solidFill>
                        <a:effectLst/>
                        <a:latin typeface="inherit"/>
                      </a:endParaRP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High-Intensity colors appear heavier than low-intensity ones. A small area of bright color can counterbalance a larger area of dull neutral color.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24247"/>
                  </a:ext>
                </a:extLst>
              </a:tr>
              <a:tr h="392857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Value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A darker object will have more weight than a lighter object. The higher the value-contrast (between object and background), the heavier the weight of the object</a:t>
                      </a:r>
                      <a:r>
                        <a:rPr lang="en-CA" sz="500" baseline="30000">
                          <a:effectLst/>
                          <a:latin typeface="inherit"/>
                        </a:rPr>
                        <a:t>*</a:t>
                      </a:r>
                      <a:endParaRPr lang="en-CA" sz="500">
                        <a:effectLst/>
                        <a:latin typeface="inherit"/>
                      </a:endParaRP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70891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Intrinsic Interest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Complex, intricate, or peculiarly shaped objects appear visually heavier than objects not possessing these features.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968731"/>
                  </a:ext>
                </a:extLst>
              </a:tr>
              <a:tr h="392857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Texture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An element with more complex texture is heavier visually than one with a simple </a:t>
                      </a:r>
                      <a:r>
                        <a:rPr lang="en-CA" sz="500" i="1" u="none" strike="noStrike">
                          <a:solidFill>
                            <a:srgbClr val="496C78"/>
                          </a:solidFill>
                          <a:effectLst/>
                          <a:latin typeface="inherit"/>
                          <a:hlinkClick r:id="rId6"/>
                        </a:rPr>
                        <a:t>texture</a:t>
                      </a:r>
                      <a:r>
                        <a:rPr lang="en-CA" sz="500">
                          <a:effectLst/>
                          <a:latin typeface="inherit"/>
                        </a:rPr>
                        <a:t>or no texture at all. A block of text has the quality of a rough texture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869794"/>
                  </a:ext>
                </a:extLst>
              </a:tr>
              <a:tr h="210443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Volume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3-dimensional volumes carry more mass and visual weight than 2-dimensional surfaces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23958"/>
                  </a:ext>
                </a:extLst>
              </a:tr>
              <a:tr h="210443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Depth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The greater the depth of field of an area, the greater the visual weight it carries.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9298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Perceived physical weight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An element that looks like a car will appear heavier than an element that looks like a feather.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09125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Location/Position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The visual weight of an object increases in proportion to its distance from the center (or dominant area) of the composition.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4485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fontAlgn="t"/>
                      <a:endParaRPr lang="en-CA" sz="500" b="1">
                        <a:solidFill>
                          <a:srgbClr val="444444"/>
                        </a:solidFill>
                        <a:effectLst/>
                        <a:latin typeface="inherit"/>
                      </a:endParaRP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A large object placed near the center can be counterbalanced by a smaller object placed near the edge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62013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fontAlgn="t"/>
                      <a:endParaRPr lang="en-CA" sz="500" b="1">
                        <a:solidFill>
                          <a:srgbClr val="444444"/>
                        </a:solidFill>
                        <a:effectLst/>
                        <a:latin typeface="inherit"/>
                      </a:endParaRP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An object in the upper part of a composition appears heavier than an object in the lower part.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989918"/>
                  </a:ext>
                </a:extLst>
              </a:tr>
              <a:tr h="210443">
                <a:tc>
                  <a:txBody>
                    <a:bodyPr/>
                    <a:lstStyle/>
                    <a:p>
                      <a:pPr fontAlgn="t"/>
                      <a:endParaRPr lang="en-CA" sz="500" b="1">
                        <a:solidFill>
                          <a:srgbClr val="444444"/>
                        </a:solidFill>
                        <a:effectLst/>
                        <a:latin typeface="inherit"/>
                      </a:endParaRP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>
                          <a:effectLst/>
                          <a:latin typeface="inherit"/>
                        </a:rPr>
                        <a:t>Objects on the right of the composition appear heavier than those on the left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32753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fontAlgn="t"/>
                      <a:r>
                        <a:rPr lang="en-CA" sz="500" b="1">
                          <a:solidFill>
                            <a:srgbClr val="444444"/>
                          </a:solidFill>
                          <a:effectLst/>
                          <a:latin typeface="inherit"/>
                        </a:rPr>
                        <a:t>Orientation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500" dirty="0">
                          <a:effectLst/>
                          <a:latin typeface="inherit"/>
                        </a:rPr>
                        <a:t>Vertical objects appear heavier than horizontal objects. A diagonal orientation carries more visual weight than a horizontal or vertical one.</a:t>
                      </a:r>
                    </a:p>
                  </a:txBody>
                  <a:tcPr marL="23418" marR="23418" marT="11709" marB="11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46775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D7AED47-6BE0-4B43-BC30-88C94299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66" y="572486"/>
            <a:ext cx="1062507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itchFamily="2" charset="77"/>
              </a:rPr>
              <a:t>Remember that visual weight is a measure of how much something attracts your eye. If you keep that in mind some of the factors below will make more sense.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70FA-8027-1942-9D51-D7E6F236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AND NEGATIVE SPACE: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46AD9A-2E09-0246-A407-14176E277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13" y="2202288"/>
            <a:ext cx="4949444" cy="36093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4E79C-D8C2-444C-BE8A-B37953EC0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830459"/>
            <a:ext cx="5922892" cy="45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36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180</TotalTime>
  <Words>591</Words>
  <Application>Microsoft Macintosh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inherit</vt:lpstr>
      <vt:lpstr>Palatino</vt:lpstr>
      <vt:lpstr>Rockwell</vt:lpstr>
      <vt:lpstr>Rockwell Condensed</vt:lpstr>
      <vt:lpstr>Rockwell Extra Bold</vt:lpstr>
      <vt:lpstr>Wingdings</vt:lpstr>
      <vt:lpstr>Wood Type</vt:lpstr>
      <vt:lpstr>WELCOME BACK!</vt:lpstr>
      <vt:lpstr>IN the Name of Jumping Right in, we are going to Spend today creating:</vt:lpstr>
      <vt:lpstr>LINE QUALITY:</vt:lpstr>
      <vt:lpstr>Balance:</vt:lpstr>
      <vt:lpstr>PowerPoint Presentation</vt:lpstr>
      <vt:lpstr>PowerPoint Presentation</vt:lpstr>
      <vt:lpstr>PowerPoint Presentation</vt:lpstr>
      <vt:lpstr>PowerPoint Presentation</vt:lpstr>
      <vt:lpstr>POSITIVE AND NEGATIVE SPACE: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Microsoft Office User</dc:creator>
  <cp:lastModifiedBy>Microsoft Office User</cp:lastModifiedBy>
  <cp:revision>5</cp:revision>
  <dcterms:created xsi:type="dcterms:W3CDTF">2018-04-03T20:16:21Z</dcterms:created>
  <dcterms:modified xsi:type="dcterms:W3CDTF">2018-04-03T23:16:40Z</dcterms:modified>
</cp:coreProperties>
</file>