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6" r:id="rId3"/>
    <p:sldId id="270" r:id="rId4"/>
    <p:sldId id="273" r:id="rId5"/>
    <p:sldId id="278" r:id="rId6"/>
    <p:sldId id="271" r:id="rId7"/>
    <p:sldId id="272" r:id="rId8"/>
    <p:sldId id="274" r:id="rId9"/>
    <p:sldId id="276" r:id="rId10"/>
    <p:sldId id="277" r:id="rId11"/>
    <p:sldId id="267" r:id="rId12"/>
    <p:sldId id="279" r:id="rId13"/>
    <p:sldId id="258" r:id="rId14"/>
    <p:sldId id="259" r:id="rId15"/>
    <p:sldId id="260" r:id="rId16"/>
    <p:sldId id="261" r:id="rId17"/>
    <p:sldId id="262" r:id="rId18"/>
    <p:sldId id="263" r:id="rId19"/>
    <p:sldId id="264" r:id="rId20"/>
    <p:sldId id="257" r:id="rId21"/>
    <p:sldId id="281" r:id="rId22"/>
    <p:sldId id="280" r:id="rId23"/>
    <p:sldId id="28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37"/>
    <p:restoredTop sz="94671"/>
  </p:normalViewPr>
  <p:slideViewPr>
    <p:cSldViewPr snapToGrid="0" snapToObjects="1">
      <p:cViewPr varScale="1">
        <p:scale>
          <a:sx n="96" d="100"/>
          <a:sy n="96" d="100"/>
        </p:scale>
        <p:origin x="2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72CAEF-0307-214A-8000-1B24E4571C99}"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26311-7005-2740-BDFF-618282233826}" type="slidenum">
              <a:rPr lang="en-US" smtClean="0"/>
              <a:t>‹#›</a:t>
            </a:fld>
            <a:endParaRPr lang="en-US"/>
          </a:p>
        </p:txBody>
      </p:sp>
    </p:spTree>
    <p:extLst>
      <p:ext uri="{BB962C8B-B14F-4D97-AF65-F5344CB8AC3E}">
        <p14:creationId xmlns:p14="http://schemas.microsoft.com/office/powerpoint/2010/main" val="608505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72CAEF-0307-214A-8000-1B24E4571C99}"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26311-7005-2740-BDFF-618282233826}" type="slidenum">
              <a:rPr lang="en-US" smtClean="0"/>
              <a:t>‹#›</a:t>
            </a:fld>
            <a:endParaRPr lang="en-US"/>
          </a:p>
        </p:txBody>
      </p:sp>
    </p:spTree>
    <p:extLst>
      <p:ext uri="{BB962C8B-B14F-4D97-AF65-F5344CB8AC3E}">
        <p14:creationId xmlns:p14="http://schemas.microsoft.com/office/powerpoint/2010/main" val="117594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72CAEF-0307-214A-8000-1B24E4571C99}"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26311-7005-2740-BDFF-618282233826}" type="slidenum">
              <a:rPr lang="en-US" smtClean="0"/>
              <a:t>‹#›</a:t>
            </a:fld>
            <a:endParaRPr lang="en-US"/>
          </a:p>
        </p:txBody>
      </p:sp>
    </p:spTree>
    <p:extLst>
      <p:ext uri="{BB962C8B-B14F-4D97-AF65-F5344CB8AC3E}">
        <p14:creationId xmlns:p14="http://schemas.microsoft.com/office/powerpoint/2010/main" val="733873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72CAEF-0307-214A-8000-1B24E4571C99}"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26311-7005-2740-BDFF-618282233826}" type="slidenum">
              <a:rPr lang="en-US" smtClean="0"/>
              <a:t>‹#›</a:t>
            </a:fld>
            <a:endParaRPr lang="en-US"/>
          </a:p>
        </p:txBody>
      </p:sp>
    </p:spTree>
    <p:extLst>
      <p:ext uri="{BB962C8B-B14F-4D97-AF65-F5344CB8AC3E}">
        <p14:creationId xmlns:p14="http://schemas.microsoft.com/office/powerpoint/2010/main" val="838324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72CAEF-0307-214A-8000-1B24E4571C99}"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26311-7005-2740-BDFF-618282233826}" type="slidenum">
              <a:rPr lang="en-US" smtClean="0"/>
              <a:t>‹#›</a:t>
            </a:fld>
            <a:endParaRPr lang="en-US"/>
          </a:p>
        </p:txBody>
      </p:sp>
    </p:spTree>
    <p:extLst>
      <p:ext uri="{BB962C8B-B14F-4D97-AF65-F5344CB8AC3E}">
        <p14:creationId xmlns:p14="http://schemas.microsoft.com/office/powerpoint/2010/main" val="73764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72CAEF-0307-214A-8000-1B24E4571C99}"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326311-7005-2740-BDFF-618282233826}" type="slidenum">
              <a:rPr lang="en-US" smtClean="0"/>
              <a:t>‹#›</a:t>
            </a:fld>
            <a:endParaRPr lang="en-US"/>
          </a:p>
        </p:txBody>
      </p:sp>
    </p:spTree>
    <p:extLst>
      <p:ext uri="{BB962C8B-B14F-4D97-AF65-F5344CB8AC3E}">
        <p14:creationId xmlns:p14="http://schemas.microsoft.com/office/powerpoint/2010/main" val="658122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72CAEF-0307-214A-8000-1B24E4571C99}" type="datetimeFigureOut">
              <a:rPr lang="en-US" smtClean="0"/>
              <a:t>1/25/17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326311-7005-2740-BDFF-618282233826}" type="slidenum">
              <a:rPr lang="en-US" smtClean="0"/>
              <a:t>‹#›</a:t>
            </a:fld>
            <a:endParaRPr lang="en-US"/>
          </a:p>
        </p:txBody>
      </p:sp>
    </p:spTree>
    <p:extLst>
      <p:ext uri="{BB962C8B-B14F-4D97-AF65-F5344CB8AC3E}">
        <p14:creationId xmlns:p14="http://schemas.microsoft.com/office/powerpoint/2010/main" val="1522613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72CAEF-0307-214A-8000-1B24E4571C99}" type="datetimeFigureOut">
              <a:rPr lang="en-US" smtClean="0"/>
              <a:t>1/25/17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326311-7005-2740-BDFF-618282233826}" type="slidenum">
              <a:rPr lang="en-US" smtClean="0"/>
              <a:t>‹#›</a:t>
            </a:fld>
            <a:endParaRPr lang="en-US"/>
          </a:p>
        </p:txBody>
      </p:sp>
    </p:spTree>
    <p:extLst>
      <p:ext uri="{BB962C8B-B14F-4D97-AF65-F5344CB8AC3E}">
        <p14:creationId xmlns:p14="http://schemas.microsoft.com/office/powerpoint/2010/main" val="1145603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72CAEF-0307-214A-8000-1B24E4571C99}" type="datetimeFigureOut">
              <a:rPr lang="en-US" smtClean="0"/>
              <a:t>1/25/17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326311-7005-2740-BDFF-618282233826}" type="slidenum">
              <a:rPr lang="en-US" smtClean="0"/>
              <a:t>‹#›</a:t>
            </a:fld>
            <a:endParaRPr lang="en-US"/>
          </a:p>
        </p:txBody>
      </p:sp>
    </p:spTree>
    <p:extLst>
      <p:ext uri="{BB962C8B-B14F-4D97-AF65-F5344CB8AC3E}">
        <p14:creationId xmlns:p14="http://schemas.microsoft.com/office/powerpoint/2010/main" val="1972759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72CAEF-0307-214A-8000-1B24E4571C99}"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326311-7005-2740-BDFF-618282233826}" type="slidenum">
              <a:rPr lang="en-US" smtClean="0"/>
              <a:t>‹#›</a:t>
            </a:fld>
            <a:endParaRPr lang="en-US"/>
          </a:p>
        </p:txBody>
      </p:sp>
    </p:spTree>
    <p:extLst>
      <p:ext uri="{BB962C8B-B14F-4D97-AF65-F5344CB8AC3E}">
        <p14:creationId xmlns:p14="http://schemas.microsoft.com/office/powerpoint/2010/main" val="1168722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72CAEF-0307-214A-8000-1B24E4571C99}"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326311-7005-2740-BDFF-618282233826}" type="slidenum">
              <a:rPr lang="en-US" smtClean="0"/>
              <a:t>‹#›</a:t>
            </a:fld>
            <a:endParaRPr lang="en-US"/>
          </a:p>
        </p:txBody>
      </p:sp>
    </p:spTree>
    <p:extLst>
      <p:ext uri="{BB962C8B-B14F-4D97-AF65-F5344CB8AC3E}">
        <p14:creationId xmlns:p14="http://schemas.microsoft.com/office/powerpoint/2010/main" val="18318909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72CAEF-0307-214A-8000-1B24E4571C99}" type="datetimeFigureOut">
              <a:rPr lang="en-US" smtClean="0"/>
              <a:t>1/25/17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326311-7005-2740-BDFF-618282233826}" type="slidenum">
              <a:rPr lang="en-US" smtClean="0"/>
              <a:t>‹#›</a:t>
            </a:fld>
            <a:endParaRPr lang="en-US"/>
          </a:p>
        </p:txBody>
      </p:sp>
    </p:spTree>
    <p:extLst>
      <p:ext uri="{BB962C8B-B14F-4D97-AF65-F5344CB8AC3E}">
        <p14:creationId xmlns:p14="http://schemas.microsoft.com/office/powerpoint/2010/main" val="1315716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hyperlink" Target="http://www.jr-art.net/videos/face-2-face" TargetMode="External"/><Relationship Id="rId4" Type="http://schemas.openxmlformats.org/officeDocument/2006/relationships/hyperlink" Target="https://www.ted.com/talks/jr_one_year_of_turning_the_world_inside_out#t-259980" TargetMode="External"/><Relationship Id="rId1" Type="http://schemas.openxmlformats.org/officeDocument/2006/relationships/slideLayout" Target="../slideLayouts/slideLayout2.xml"/><Relationship Id="rId2" Type="http://schemas.openxmlformats.org/officeDocument/2006/relationships/hyperlink" Target="https://vimeo.com/140237137"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hyperlink" Target="http://www.lawrencepaulyuxweluptun.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0018" y="473006"/>
            <a:ext cx="9144000" cy="865463"/>
          </a:xfrm>
        </p:spPr>
        <p:txBody>
          <a:bodyPr>
            <a:normAutofit fontScale="90000"/>
          </a:bodyPr>
          <a:lstStyle/>
          <a:p>
            <a:r>
              <a:rPr lang="en-US" dirty="0" smtClean="0"/>
              <a:t>Artists Promote Change</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0365" y="1338469"/>
            <a:ext cx="4354664" cy="5309881"/>
          </a:xfrm>
          <a:prstGeom prst="rect">
            <a:avLst/>
          </a:prstGeom>
        </p:spPr>
      </p:pic>
    </p:spTree>
    <p:extLst>
      <p:ext uri="{BB962C8B-B14F-4D97-AF65-F5344CB8AC3E}">
        <p14:creationId xmlns:p14="http://schemas.microsoft.com/office/powerpoint/2010/main" val="12153466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1739" y="365125"/>
            <a:ext cx="5954919" cy="6055850"/>
          </a:xfrm>
        </p:spPr>
      </p:pic>
    </p:spTree>
    <p:extLst>
      <p:ext uri="{BB962C8B-B14F-4D97-AF65-F5344CB8AC3E}">
        <p14:creationId xmlns:p14="http://schemas.microsoft.com/office/powerpoint/2010/main" val="175276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Can Art Change the World</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r>
              <a:rPr lang="pt-BR" dirty="0" smtClean="0">
                <a:hlinkClick r:id="rId2"/>
              </a:rPr>
              <a:t>https</a:t>
            </a:r>
            <a:r>
              <a:rPr lang="pt-BR" dirty="0">
                <a:hlinkClick r:id="rId2"/>
              </a:rPr>
              <a:t>://</a:t>
            </a:r>
            <a:r>
              <a:rPr lang="pt-BR" dirty="0" smtClean="0">
                <a:hlinkClick r:id="rId2"/>
              </a:rPr>
              <a:t>youtu.be/9mSZV-6CwWI </a:t>
            </a:r>
            <a:r>
              <a:rPr lang="pt-BR" dirty="0" err="1" smtClean="0"/>
              <a:t>Favianna</a:t>
            </a:r>
            <a:r>
              <a:rPr lang="pt-BR" dirty="0" smtClean="0"/>
              <a:t> Rodriguez (</a:t>
            </a:r>
            <a:r>
              <a:rPr lang="pt-BR" dirty="0" err="1" smtClean="0"/>
              <a:t>Artist</a:t>
            </a:r>
            <a:r>
              <a:rPr lang="pt-BR" dirty="0" smtClean="0"/>
              <a:t> </a:t>
            </a:r>
            <a:r>
              <a:rPr lang="pt-BR" dirty="0" err="1" smtClean="0"/>
              <a:t>and</a:t>
            </a:r>
            <a:r>
              <a:rPr lang="pt-BR" dirty="0" smtClean="0"/>
              <a:t> </a:t>
            </a:r>
            <a:r>
              <a:rPr lang="pt-BR" dirty="0" err="1" smtClean="0"/>
              <a:t>Activist</a:t>
            </a:r>
            <a:r>
              <a:rPr lang="pt-BR" smtClean="0"/>
              <a:t>)</a:t>
            </a:r>
            <a:endParaRPr lang="pt-BR" dirty="0" smtClean="0">
              <a:hlinkClick r:id="rId2"/>
            </a:endParaRPr>
          </a:p>
          <a:p>
            <a:endParaRPr lang="pt-BR" dirty="0">
              <a:hlinkClick r:id="rId2"/>
            </a:endParaRPr>
          </a:p>
          <a:p>
            <a:r>
              <a:rPr lang="pt-BR" dirty="0" smtClean="0">
                <a:hlinkClick r:id="rId2"/>
              </a:rPr>
              <a:t>https</a:t>
            </a:r>
            <a:r>
              <a:rPr lang="pt-BR" dirty="0" smtClean="0">
                <a:hlinkClick r:id="rId2"/>
              </a:rPr>
              <a:t>://vimeo.com/140237137</a:t>
            </a:r>
            <a:r>
              <a:rPr lang="pt-BR" dirty="0" smtClean="0"/>
              <a:t> </a:t>
            </a:r>
          </a:p>
          <a:p>
            <a:endParaRPr lang="pt-BR" dirty="0"/>
          </a:p>
          <a:p>
            <a:r>
              <a:rPr lang="pt-BR" dirty="0" smtClean="0">
                <a:hlinkClick r:id="rId3"/>
              </a:rPr>
              <a:t>http://www.jr-art.net/videos/face-2-face</a:t>
            </a:r>
            <a:r>
              <a:rPr lang="pt-BR" dirty="0" smtClean="0"/>
              <a:t> (Street </a:t>
            </a:r>
            <a:r>
              <a:rPr lang="pt-BR" dirty="0" err="1" smtClean="0"/>
              <a:t>Artist</a:t>
            </a:r>
            <a:r>
              <a:rPr lang="pt-BR" dirty="0" smtClean="0"/>
              <a:t> ‘JR’ </a:t>
            </a:r>
            <a:r>
              <a:rPr lang="pt-BR" dirty="0" err="1" smtClean="0"/>
              <a:t>promotes</a:t>
            </a:r>
            <a:r>
              <a:rPr lang="pt-BR" dirty="0" smtClean="0"/>
              <a:t> </a:t>
            </a:r>
            <a:r>
              <a:rPr lang="pt-BR" dirty="0" err="1" smtClean="0"/>
              <a:t>change</a:t>
            </a:r>
            <a:r>
              <a:rPr lang="pt-BR" dirty="0" smtClean="0"/>
              <a:t> in Israel </a:t>
            </a:r>
            <a:r>
              <a:rPr lang="pt-BR" dirty="0" err="1" smtClean="0"/>
              <a:t>and</a:t>
            </a:r>
            <a:r>
              <a:rPr lang="pt-BR" dirty="0" smtClean="0"/>
              <a:t> </a:t>
            </a:r>
            <a:r>
              <a:rPr lang="pt-BR" dirty="0" err="1" smtClean="0"/>
              <a:t>Palestine</a:t>
            </a:r>
            <a:r>
              <a:rPr lang="pt-BR" dirty="0" smtClean="0"/>
              <a:t> )</a:t>
            </a:r>
          </a:p>
          <a:p>
            <a:endParaRPr lang="pt-BR" dirty="0"/>
          </a:p>
          <a:p>
            <a:r>
              <a:rPr lang="pt-BR" dirty="0" err="1" smtClean="0"/>
              <a:t>JR’s</a:t>
            </a:r>
            <a:r>
              <a:rPr lang="pt-BR" dirty="0" smtClean="0"/>
              <a:t> </a:t>
            </a:r>
            <a:r>
              <a:rPr lang="pt-BR" dirty="0" err="1" smtClean="0"/>
              <a:t>photo</a:t>
            </a:r>
            <a:r>
              <a:rPr lang="pt-BR" dirty="0" smtClean="0"/>
              <a:t> </a:t>
            </a:r>
            <a:r>
              <a:rPr lang="pt-BR" dirty="0" err="1" smtClean="0"/>
              <a:t>concept</a:t>
            </a:r>
            <a:r>
              <a:rPr lang="pt-BR" dirty="0" smtClean="0"/>
              <a:t> continues </a:t>
            </a:r>
            <a:r>
              <a:rPr lang="pt-BR" dirty="0" err="1" smtClean="0"/>
              <a:t>to</a:t>
            </a:r>
            <a:r>
              <a:rPr lang="pt-BR" dirty="0" smtClean="0"/>
              <a:t> </a:t>
            </a:r>
            <a:r>
              <a:rPr lang="pt-BR" dirty="0" err="1" smtClean="0"/>
              <a:t>snowball</a:t>
            </a:r>
            <a:r>
              <a:rPr lang="pt-BR" dirty="0" smtClean="0"/>
              <a:t>. </a:t>
            </a:r>
            <a:r>
              <a:rPr lang="pt-BR" dirty="0" err="1" smtClean="0"/>
              <a:t>Have</a:t>
            </a:r>
            <a:r>
              <a:rPr lang="pt-BR" dirty="0" smtClean="0"/>
              <a:t> a look </a:t>
            </a:r>
            <a:r>
              <a:rPr lang="pt-BR" dirty="0" err="1" smtClean="0"/>
              <a:t>how</a:t>
            </a:r>
            <a:r>
              <a:rPr lang="pt-BR" dirty="0" smtClean="0"/>
              <a:t> </a:t>
            </a:r>
            <a:r>
              <a:rPr lang="pt-BR" dirty="0" err="1" smtClean="0"/>
              <a:t>the</a:t>
            </a:r>
            <a:r>
              <a:rPr lang="pt-BR" dirty="0" smtClean="0"/>
              <a:t> </a:t>
            </a:r>
            <a:r>
              <a:rPr lang="pt-BR" dirty="0" err="1" smtClean="0"/>
              <a:t>concept</a:t>
            </a:r>
            <a:r>
              <a:rPr lang="pt-BR" dirty="0" smtClean="0"/>
              <a:t> </a:t>
            </a:r>
            <a:r>
              <a:rPr lang="pt-BR" dirty="0" err="1" smtClean="0"/>
              <a:t>has</a:t>
            </a:r>
            <a:r>
              <a:rPr lang="pt-BR" dirty="0" smtClean="0"/>
              <a:t> </a:t>
            </a:r>
            <a:r>
              <a:rPr lang="pt-BR" dirty="0" err="1" smtClean="0"/>
              <a:t>morphed</a:t>
            </a:r>
            <a:r>
              <a:rPr lang="pt-BR" dirty="0" smtClean="0"/>
              <a:t>: </a:t>
            </a:r>
            <a:r>
              <a:rPr lang="pt-BR" dirty="0" smtClean="0">
                <a:hlinkClick r:id="rId4"/>
              </a:rPr>
              <a:t>https://www.ted.com/talks/jr_one_year_of_turning_the_world_inside_out#t-259980</a:t>
            </a:r>
            <a:endParaRPr lang="pt-BR" dirty="0" smtClean="0"/>
          </a:p>
          <a:p>
            <a:endParaRPr lang="pt-BR" dirty="0"/>
          </a:p>
          <a:p>
            <a:endParaRPr lang="pt-BR" dirty="0" smtClean="0"/>
          </a:p>
          <a:p>
            <a:endParaRPr lang="pt-BR" dirty="0" smtClean="0"/>
          </a:p>
          <a:p>
            <a:endParaRPr lang="pt-BR" dirty="0"/>
          </a:p>
          <a:p>
            <a:endParaRPr lang="pt-BR" dirty="0" smtClean="0"/>
          </a:p>
          <a:p>
            <a:endParaRPr lang="pt-BR" dirty="0"/>
          </a:p>
        </p:txBody>
      </p:sp>
    </p:spTree>
    <p:extLst>
      <p:ext uri="{BB962C8B-B14F-4D97-AF65-F5344CB8AC3E}">
        <p14:creationId xmlns:p14="http://schemas.microsoft.com/office/powerpoint/2010/main" val="105020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74655"/>
            <a:ext cx="10515600" cy="1325563"/>
          </a:xfrm>
        </p:spPr>
        <p:txBody>
          <a:bodyPr/>
          <a:lstStyle/>
          <a:p>
            <a:r>
              <a:rPr lang="en-US" dirty="0" smtClean="0"/>
              <a:t>Can you think of any </a:t>
            </a:r>
            <a:r>
              <a:rPr lang="en-US" smtClean="0"/>
              <a:t>local artists that promote change in their work?</a:t>
            </a:r>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404573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Lawrence Paul </a:t>
            </a:r>
            <a:r>
              <a:rPr lang="en-US" dirty="0" err="1" smtClean="0"/>
              <a:t>Yuxweluptun</a:t>
            </a:r>
            <a:r>
              <a:rPr lang="en-US" dirty="0" smtClean="0"/>
              <a:t>…</a:t>
            </a:r>
            <a:endParaRPr lang="en-US" dirty="0"/>
          </a:p>
        </p:txBody>
      </p:sp>
      <p:sp>
        <p:nvSpPr>
          <p:cNvPr id="3" name="Text Placeholder 2"/>
          <p:cNvSpPr>
            <a:spLocks noGrp="1"/>
          </p:cNvSpPr>
          <p:nvPr>
            <p:ph type="body" idx="2"/>
          </p:nvPr>
        </p:nvSpPr>
        <p:spPr/>
        <p:txBody>
          <a:bodyPr>
            <a:normAutofit/>
          </a:bodyPr>
          <a:lstStyle/>
          <a:p>
            <a:pPr>
              <a:buFontTx/>
              <a:buChar char="-"/>
            </a:pPr>
            <a:r>
              <a:rPr lang="en-US" sz="1800" dirty="0"/>
              <a:t>He graduated from </a:t>
            </a:r>
            <a:r>
              <a:rPr lang="en-US" sz="1800" b="1" dirty="0"/>
              <a:t>Emily Carr School of Design</a:t>
            </a:r>
            <a:r>
              <a:rPr lang="en-US" sz="1800" dirty="0"/>
              <a:t> in 1983 (</a:t>
            </a:r>
            <a:r>
              <a:rPr lang="en-US" sz="1800" dirty="0" err="1"/>
              <a:t>Honours</a:t>
            </a:r>
            <a:r>
              <a:rPr lang="en-US" sz="1800" dirty="0"/>
              <a:t> Degree in Painting)</a:t>
            </a:r>
          </a:p>
          <a:p>
            <a:pPr>
              <a:buFontTx/>
              <a:buChar char="-"/>
            </a:pPr>
            <a:r>
              <a:rPr lang="en-US" sz="1800" dirty="0"/>
              <a:t>He liked to document and promote change in contemporary Indigenous history </a:t>
            </a:r>
            <a:r>
              <a:rPr lang="en-US" sz="1800" dirty="0" smtClean="0"/>
              <a:t>through </a:t>
            </a:r>
            <a:r>
              <a:rPr lang="en-US" sz="1800" dirty="0"/>
              <a:t>large </a:t>
            </a:r>
            <a:r>
              <a:rPr lang="en-US" sz="1800" dirty="0" smtClean="0"/>
              <a:t>Scale </a:t>
            </a:r>
            <a:r>
              <a:rPr lang="en-US" sz="1800" dirty="0"/>
              <a:t>Paintings</a:t>
            </a:r>
          </a:p>
          <a:p>
            <a:pPr>
              <a:buFontTx/>
              <a:buChar char="-"/>
            </a:pPr>
            <a:r>
              <a:rPr lang="en-US" sz="1800" dirty="0" smtClean="0"/>
              <a:t>Incorporated the </a:t>
            </a:r>
            <a:r>
              <a:rPr lang="en-US" sz="1800" dirty="0"/>
              <a:t>Coast Salish formal Design Elements</a:t>
            </a:r>
          </a:p>
          <a:p>
            <a:pPr>
              <a:buFontTx/>
              <a:buChar char="-"/>
            </a:pPr>
            <a:r>
              <a:rPr lang="en-US" sz="1800" dirty="0"/>
              <a:t>Paintings explore political, Environmental, and cultural issues-</a:t>
            </a:r>
          </a:p>
        </p:txBody>
      </p:sp>
      <p:sp>
        <p:nvSpPr>
          <p:cNvPr id="4" name="Content Placeholder 3"/>
          <p:cNvSpPr>
            <a:spLocks noGrp="1"/>
          </p:cNvSpPr>
          <p:nvPr>
            <p:ph sz="half" idx="1"/>
          </p:nvPr>
        </p:nvSpPr>
        <p:spPr/>
        <p:txBody>
          <a:bodyPr/>
          <a:lstStyle/>
          <a:p>
            <a:endParaRPr lang="en-US" dirty="0"/>
          </a:p>
        </p:txBody>
      </p:sp>
      <p:pic>
        <p:nvPicPr>
          <p:cNvPr id="6146" name="Picture 2" descr="C:\Documents and Settings\courtenay.spencer\Desktop\larry.jpg"/>
          <p:cNvPicPr>
            <a:picLocks noChangeAspect="1" noChangeArrowheads="1"/>
          </p:cNvPicPr>
          <p:nvPr/>
        </p:nvPicPr>
        <p:blipFill>
          <a:blip r:embed="rId2" cstate="print"/>
          <a:srcRect/>
          <a:stretch>
            <a:fillRect/>
          </a:stretch>
        </p:blipFill>
        <p:spPr bwMode="auto">
          <a:xfrm>
            <a:off x="5410200" y="1143000"/>
            <a:ext cx="4876800" cy="3657600"/>
          </a:xfrm>
          <a:prstGeom prst="rect">
            <a:avLst/>
          </a:prstGeom>
          <a:noFill/>
        </p:spPr>
      </p:pic>
      <p:sp>
        <p:nvSpPr>
          <p:cNvPr id="6" name="Right Arrow 5"/>
          <p:cNvSpPr/>
          <p:nvPr/>
        </p:nvSpPr>
        <p:spPr>
          <a:xfrm>
            <a:off x="4419600" y="1295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9780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hlinkClick r:id="rId2"/>
              </a:rPr>
              <a:t>Lawrence Paul Yuxweluptun</a:t>
            </a:r>
            <a:r>
              <a:rPr lang="en-US" sz="2400" dirty="0"/>
              <a:t> has created some of the most memorable painted images in the last quarter-century of Canadian art making.</a:t>
            </a:r>
          </a:p>
        </p:txBody>
      </p:sp>
      <p:sp>
        <p:nvSpPr>
          <p:cNvPr id="3" name="Content Placeholder 2"/>
          <p:cNvSpPr>
            <a:spLocks noGrp="1"/>
          </p:cNvSpPr>
          <p:nvPr>
            <p:ph idx="1"/>
          </p:nvPr>
        </p:nvSpPr>
        <p:spPr/>
        <p:txBody>
          <a:bodyPr/>
          <a:lstStyle/>
          <a:p>
            <a:r>
              <a:rPr lang="en-US" dirty="0" smtClean="0"/>
              <a:t>Here are some examples:</a:t>
            </a:r>
            <a:endParaRPr lang="en-US" dirty="0"/>
          </a:p>
        </p:txBody>
      </p:sp>
      <p:pic>
        <p:nvPicPr>
          <p:cNvPr id="7170" name="Picture 2" descr="C:\Documents and Settings\courtenay.spencer\Desktop\Larry.jpg"/>
          <p:cNvPicPr>
            <a:picLocks noChangeAspect="1" noChangeArrowheads="1"/>
          </p:cNvPicPr>
          <p:nvPr/>
        </p:nvPicPr>
        <p:blipFill>
          <a:blip r:embed="rId3" cstate="print"/>
          <a:srcRect/>
          <a:stretch>
            <a:fillRect/>
          </a:stretch>
        </p:blipFill>
        <p:spPr bwMode="auto">
          <a:xfrm>
            <a:off x="1828800" y="2743200"/>
            <a:ext cx="2374900" cy="2374900"/>
          </a:xfrm>
          <a:prstGeom prst="rect">
            <a:avLst/>
          </a:prstGeom>
          <a:noFill/>
        </p:spPr>
      </p:pic>
      <p:pic>
        <p:nvPicPr>
          <p:cNvPr id="7171" name="Picture 3" descr="C:\Documents and Settings\courtenay.spencer\Desktop\new_chiefs_onthe_land.jpg"/>
          <p:cNvPicPr>
            <a:picLocks noChangeAspect="1" noChangeArrowheads="1"/>
          </p:cNvPicPr>
          <p:nvPr/>
        </p:nvPicPr>
        <p:blipFill>
          <a:blip r:embed="rId4" cstate="print"/>
          <a:srcRect/>
          <a:stretch>
            <a:fillRect/>
          </a:stretch>
        </p:blipFill>
        <p:spPr bwMode="auto">
          <a:xfrm>
            <a:off x="4648200" y="2489306"/>
            <a:ext cx="5434012" cy="4368695"/>
          </a:xfrm>
          <a:prstGeom prst="rect">
            <a:avLst/>
          </a:prstGeom>
          <a:noFill/>
        </p:spPr>
      </p:pic>
    </p:spTree>
    <p:extLst>
      <p:ext uri="{BB962C8B-B14F-4D97-AF65-F5344CB8AC3E}">
        <p14:creationId xmlns:p14="http://schemas.microsoft.com/office/powerpoint/2010/main" val="12544535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Text Placeholder 2"/>
          <p:cNvSpPr>
            <a:spLocks noGrp="1"/>
          </p:cNvSpPr>
          <p:nvPr>
            <p:ph type="body" idx="1"/>
          </p:nvPr>
        </p:nvSpPr>
        <p:spPr>
          <a:xfrm>
            <a:off x="1828800" y="152400"/>
            <a:ext cx="6172200" cy="659352"/>
          </a:xfrm>
        </p:spPr>
        <p:txBody>
          <a:bodyPr>
            <a:normAutofit fontScale="92500" lnSpcReduction="10000"/>
          </a:bodyPr>
          <a:lstStyle/>
          <a:p>
            <a:r>
              <a:rPr lang="en-US" dirty="0" smtClean="0"/>
              <a:t>LPY combines Coast Salish design elements with Surrealism </a:t>
            </a:r>
            <a:endParaRPr lang="en-US" dirty="0"/>
          </a:p>
        </p:txBody>
      </p:sp>
      <p:sp>
        <p:nvSpPr>
          <p:cNvPr id="4" name="Text Placeholder 3"/>
          <p:cNvSpPr>
            <a:spLocks noGrp="1"/>
          </p:cNvSpPr>
          <p:nvPr>
            <p:ph type="body" sz="half" idx="3"/>
          </p:nvPr>
        </p:nvSpPr>
        <p:spPr>
          <a:xfrm>
            <a:off x="6096001" y="838201"/>
            <a:ext cx="4041775" cy="654843"/>
          </a:xfrm>
        </p:spPr>
        <p:txBody>
          <a:bodyPr>
            <a:normAutofit/>
          </a:bodyPr>
          <a:lstStyle/>
          <a:p>
            <a:endParaRPr lang="en-US" dirty="0"/>
          </a:p>
        </p:txBody>
      </p:sp>
      <p:sp>
        <p:nvSpPr>
          <p:cNvPr id="5" name="Content Placeholder 4"/>
          <p:cNvSpPr>
            <a:spLocks noGrp="1"/>
          </p:cNvSpPr>
          <p:nvPr>
            <p:ph sz="quarter" idx="2"/>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8194" name="Picture 2" descr="C:\Documents and Settings\courtenay.spencer\Desktop\A_35594_1_a.jpg"/>
          <p:cNvPicPr>
            <a:picLocks noChangeAspect="1" noChangeArrowheads="1"/>
          </p:cNvPicPr>
          <p:nvPr/>
        </p:nvPicPr>
        <p:blipFill>
          <a:blip r:embed="rId2" cstate="print"/>
          <a:srcRect/>
          <a:stretch>
            <a:fillRect/>
          </a:stretch>
        </p:blipFill>
        <p:spPr bwMode="auto">
          <a:xfrm>
            <a:off x="2590800" y="990600"/>
            <a:ext cx="6858000" cy="5459104"/>
          </a:xfrm>
          <a:prstGeom prst="rect">
            <a:avLst/>
          </a:prstGeom>
          <a:noFill/>
        </p:spPr>
      </p:pic>
    </p:spTree>
    <p:extLst>
      <p:ext uri="{BB962C8B-B14F-4D97-AF65-F5344CB8AC3E}">
        <p14:creationId xmlns:p14="http://schemas.microsoft.com/office/powerpoint/2010/main" val="17537346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do these works</a:t>
            </a:r>
          </a:p>
          <a:p>
            <a:pPr>
              <a:buNone/>
            </a:pPr>
            <a:r>
              <a:rPr lang="en-US" dirty="0" smtClean="0"/>
              <a:t>    have in common?</a:t>
            </a:r>
          </a:p>
          <a:p>
            <a:pPr>
              <a:buNone/>
            </a:pPr>
            <a:endParaRPr lang="en-US" dirty="0"/>
          </a:p>
        </p:txBody>
      </p:sp>
      <p:pic>
        <p:nvPicPr>
          <p:cNvPr id="9218" name="Picture 2" descr="C:\Documents and Settings\courtenay.spencer\Desktop\thumbVAG-96.27.jpg"/>
          <p:cNvPicPr>
            <a:picLocks noChangeAspect="1" noChangeArrowheads="1"/>
          </p:cNvPicPr>
          <p:nvPr/>
        </p:nvPicPr>
        <p:blipFill>
          <a:blip r:embed="rId2" cstate="print"/>
          <a:srcRect/>
          <a:stretch>
            <a:fillRect/>
          </a:stretch>
        </p:blipFill>
        <p:spPr bwMode="auto">
          <a:xfrm>
            <a:off x="2286000" y="3048000"/>
            <a:ext cx="2819400" cy="2819400"/>
          </a:xfrm>
          <a:prstGeom prst="rect">
            <a:avLst/>
          </a:prstGeom>
          <a:noFill/>
        </p:spPr>
      </p:pic>
      <p:pic>
        <p:nvPicPr>
          <p:cNvPr id="9219" name="Picture 3" descr="C:\Documents and Settings\courtenay.spencer\Desktop\usufruct.jpg"/>
          <p:cNvPicPr>
            <a:picLocks noChangeAspect="1" noChangeArrowheads="1"/>
          </p:cNvPicPr>
          <p:nvPr/>
        </p:nvPicPr>
        <p:blipFill>
          <a:blip r:embed="rId3" cstate="print"/>
          <a:srcRect/>
          <a:stretch>
            <a:fillRect/>
          </a:stretch>
        </p:blipFill>
        <p:spPr bwMode="auto">
          <a:xfrm>
            <a:off x="5943600" y="304801"/>
            <a:ext cx="3989552" cy="2892425"/>
          </a:xfrm>
          <a:prstGeom prst="rect">
            <a:avLst/>
          </a:prstGeom>
          <a:noFill/>
        </p:spPr>
      </p:pic>
      <p:pic>
        <p:nvPicPr>
          <p:cNvPr id="9220" name="Picture 4" descr="C:\Documents and Settings\courtenay.spencer\Desktop\Red-Man-Watching-White-Man-Trying-To-Fix-Hole-In-Sky-Lawrence-Paul-Yuxweluptun.jpg"/>
          <p:cNvPicPr>
            <a:picLocks noChangeAspect="1" noChangeArrowheads="1"/>
          </p:cNvPicPr>
          <p:nvPr/>
        </p:nvPicPr>
        <p:blipFill>
          <a:blip r:embed="rId4" cstate="print"/>
          <a:srcRect/>
          <a:stretch>
            <a:fillRect/>
          </a:stretch>
        </p:blipFill>
        <p:spPr bwMode="auto">
          <a:xfrm>
            <a:off x="5943601" y="3581401"/>
            <a:ext cx="4117975" cy="2874003"/>
          </a:xfrm>
          <a:prstGeom prst="rect">
            <a:avLst/>
          </a:prstGeom>
          <a:noFill/>
        </p:spPr>
      </p:pic>
    </p:spTree>
    <p:extLst>
      <p:ext uri="{BB962C8B-B14F-4D97-AF65-F5344CB8AC3E}">
        <p14:creationId xmlns:p14="http://schemas.microsoft.com/office/powerpoint/2010/main" val="8044007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are some of the Big idea behind LPY’s work?</a:t>
            </a:r>
            <a:endParaRPr lang="en-US" dirty="0"/>
          </a:p>
        </p:txBody>
      </p:sp>
      <p:sp>
        <p:nvSpPr>
          <p:cNvPr id="3" name="Content Placeholder 2"/>
          <p:cNvSpPr>
            <a:spLocks noGrp="1"/>
          </p:cNvSpPr>
          <p:nvPr>
            <p:ph idx="1"/>
          </p:nvPr>
        </p:nvSpPr>
        <p:spPr/>
        <p:txBody>
          <a:bodyPr/>
          <a:lstStyle/>
          <a:p>
            <a:r>
              <a:rPr lang="en-US" dirty="0"/>
              <a:t>suppression of First Nations </a:t>
            </a:r>
            <a:r>
              <a:rPr lang="en-US" dirty="0" smtClean="0"/>
              <a:t>cultures</a:t>
            </a:r>
          </a:p>
          <a:p>
            <a:r>
              <a:rPr lang="en-US" dirty="0" smtClean="0"/>
              <a:t> </a:t>
            </a:r>
            <a:r>
              <a:rPr lang="en-US" dirty="0"/>
              <a:t>the occupation </a:t>
            </a:r>
            <a:r>
              <a:rPr lang="en-US" dirty="0" smtClean="0"/>
              <a:t>and </a:t>
            </a:r>
            <a:r>
              <a:rPr lang="en-US" dirty="0"/>
              <a:t>destruction of the natural </a:t>
            </a:r>
            <a:r>
              <a:rPr lang="en-US" dirty="0" smtClean="0"/>
              <a:t>environment</a:t>
            </a:r>
          </a:p>
          <a:p>
            <a:r>
              <a:rPr lang="en-US" dirty="0" smtClean="0"/>
              <a:t> </a:t>
            </a:r>
            <a:r>
              <a:rPr lang="en-US" dirty="0"/>
              <a:t>self-governance and the politics of land claim </a:t>
            </a:r>
            <a:r>
              <a:rPr lang="en-US" dirty="0" smtClean="0"/>
              <a:t>negotiations</a:t>
            </a:r>
          </a:p>
          <a:p>
            <a:endParaRPr lang="en-US" dirty="0"/>
          </a:p>
        </p:txBody>
      </p:sp>
    </p:spTree>
    <p:extLst>
      <p:ext uri="{BB962C8B-B14F-4D97-AF65-F5344CB8AC3E}">
        <p14:creationId xmlns:p14="http://schemas.microsoft.com/office/powerpoint/2010/main" val="1153662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Lawrence-Paul-Yuxweluptun.jpg"/>
          <p:cNvPicPr>
            <a:picLocks noGrp="1" noChangeAspect="1"/>
          </p:cNvPicPr>
          <p:nvPr>
            <p:ph idx="1"/>
          </p:nvPr>
        </p:nvPicPr>
        <p:blipFill>
          <a:blip r:embed="rId2">
            <a:extLst>
              <a:ext uri="{28A0092B-C50C-407E-A947-70E740481C1C}">
                <a14:useLocalDpi xmlns:a14="http://schemas.microsoft.com/office/drawing/2010/main" val="0"/>
              </a:ext>
            </a:extLst>
          </a:blip>
          <a:srcRect l="-85461" r="-85461"/>
          <a:stretch>
            <a:fillRect/>
          </a:stretch>
        </p:blipFill>
        <p:spPr>
          <a:xfrm>
            <a:off x="304800" y="457200"/>
            <a:ext cx="6553200" cy="3495040"/>
          </a:xfrm>
        </p:spPr>
      </p:pic>
      <p:pic>
        <p:nvPicPr>
          <p:cNvPr id="7" name="Picture 6" descr="2Rivers-LawrencePaulG2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1" y="2971800"/>
            <a:ext cx="2381563" cy="3602114"/>
          </a:xfrm>
          <a:prstGeom prst="rect">
            <a:avLst/>
          </a:prstGeom>
        </p:spPr>
      </p:pic>
      <p:pic>
        <p:nvPicPr>
          <p:cNvPr id="8" name="Picture 7" descr="2Rivers-LawrencePaulGovb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7600" y="0"/>
            <a:ext cx="3048000" cy="3441700"/>
          </a:xfrm>
          <a:prstGeom prst="rect">
            <a:avLst/>
          </a:prstGeom>
        </p:spPr>
      </p:pic>
    </p:spTree>
    <p:extLst>
      <p:ext uri="{BB962C8B-B14F-4D97-AF65-F5344CB8AC3E}">
        <p14:creationId xmlns:p14="http://schemas.microsoft.com/office/powerpoint/2010/main" val="21234068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yuxweluptun-2-clear-cut.jpg"/>
          <p:cNvPicPr>
            <a:picLocks noGrp="1" noChangeAspect="1"/>
          </p:cNvPicPr>
          <p:nvPr>
            <p:ph idx="1"/>
          </p:nvPr>
        </p:nvPicPr>
        <p:blipFill>
          <a:blip r:embed="rId2">
            <a:extLst>
              <a:ext uri="{28A0092B-C50C-407E-A947-70E740481C1C}">
                <a14:useLocalDpi xmlns:a14="http://schemas.microsoft.com/office/drawing/2010/main" val="0"/>
              </a:ext>
            </a:extLst>
          </a:blip>
          <a:srcRect l="-78074" r="-78074"/>
          <a:stretch>
            <a:fillRect/>
          </a:stretch>
        </p:blipFill>
        <p:spPr>
          <a:xfrm>
            <a:off x="76201" y="304800"/>
            <a:ext cx="11858625" cy="6324600"/>
          </a:xfrm>
        </p:spPr>
      </p:pic>
    </p:spTree>
    <p:extLst>
      <p:ext uri="{BB962C8B-B14F-4D97-AF65-F5344CB8AC3E}">
        <p14:creationId xmlns:p14="http://schemas.microsoft.com/office/powerpoint/2010/main" val="1215514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80391" y="179940"/>
            <a:ext cx="10515600" cy="4351338"/>
          </a:xfrm>
        </p:spPr>
        <p:txBody>
          <a:bodyPr>
            <a:normAutofit/>
          </a:bodyPr>
          <a:lstStyle/>
          <a:p>
            <a:pPr fontAlgn="base"/>
            <a:r>
              <a:rPr lang="en-US" b="1" dirty="0"/>
              <a:t>It would be easy for you to dismiss art as excessive, as unnecessary, a waste of money and resources when compared with the destitution, ills and social injustices ever-present around the world. If you did this, you would be missing the point of art</a:t>
            </a:r>
            <a:r>
              <a:rPr lang="en-US" b="1" dirty="0" smtClean="0"/>
              <a:t>.</a:t>
            </a:r>
            <a:r>
              <a:rPr lang="en-US" dirty="0" smtClean="0"/>
              <a:t/>
            </a:r>
            <a:br>
              <a:rPr lang="en-US" dirty="0" smtClean="0"/>
            </a:b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9501" y="1875873"/>
            <a:ext cx="3828951" cy="4834534"/>
          </a:xfrm>
          <a:prstGeom prst="rect">
            <a:avLst/>
          </a:prstGeom>
        </p:spPr>
      </p:pic>
    </p:spTree>
    <p:extLst>
      <p:ext uri="{BB962C8B-B14F-4D97-AF65-F5344CB8AC3E}">
        <p14:creationId xmlns:p14="http://schemas.microsoft.com/office/powerpoint/2010/main" val="1050843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Get out your Sketchbooks…</a:t>
            </a:r>
            <a:endParaRPr lang="en-US" dirty="0"/>
          </a:p>
        </p:txBody>
      </p:sp>
      <p:sp>
        <p:nvSpPr>
          <p:cNvPr id="3" name="Content Placeholder 2"/>
          <p:cNvSpPr>
            <a:spLocks noGrp="1"/>
          </p:cNvSpPr>
          <p:nvPr>
            <p:ph idx="1"/>
          </p:nvPr>
        </p:nvSpPr>
        <p:spPr/>
        <p:txBody>
          <a:bodyPr/>
          <a:lstStyle/>
          <a:p>
            <a:pPr>
              <a:buNone/>
            </a:pPr>
            <a:endParaRPr lang="en-US" dirty="0" smtClean="0"/>
          </a:p>
          <a:p>
            <a:r>
              <a:rPr lang="en-US" dirty="0" smtClean="0"/>
              <a:t>WHILE YOU WATCH THIS VIDEO, USE YOUR SKETCHBOOK TO DOCUMENT THE COMMON SHAPES USED IN COAST SALISH DESIGN </a:t>
            </a:r>
          </a:p>
          <a:p>
            <a:r>
              <a:rPr lang="en-US" dirty="0" smtClean="0"/>
              <a:t>(yes- DRAW THEM!)</a:t>
            </a:r>
          </a:p>
          <a:p>
            <a:endParaRPr lang="en-US" dirty="0" smtClean="0"/>
          </a:p>
          <a:p>
            <a:r>
              <a:rPr lang="en-US" dirty="0" smtClean="0"/>
              <a:t>http://</a:t>
            </a:r>
            <a:r>
              <a:rPr lang="en-US" dirty="0" smtClean="0">
                <a:hlinkClick r:id="rId2" action="ppaction://hlinksldjump"/>
              </a:rPr>
              <a:t>Typical Shapes used in Coast Salish Design</a:t>
            </a:r>
            <a:endParaRPr lang="en-US" dirty="0"/>
          </a:p>
        </p:txBody>
      </p:sp>
    </p:spTree>
    <p:extLst>
      <p:ext uri="{BB962C8B-B14F-4D97-AF65-F5344CB8AC3E}">
        <p14:creationId xmlns:p14="http://schemas.microsoft.com/office/powerpoint/2010/main" val="1149680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Sketchbook Challenge</a:t>
            </a:r>
            <a:endParaRPr lang="en-US" dirty="0"/>
          </a:p>
        </p:txBody>
      </p:sp>
      <p:sp>
        <p:nvSpPr>
          <p:cNvPr id="3" name="Content Placeholder 2"/>
          <p:cNvSpPr>
            <a:spLocks noGrp="1"/>
          </p:cNvSpPr>
          <p:nvPr>
            <p:ph idx="1"/>
          </p:nvPr>
        </p:nvSpPr>
        <p:spPr>
          <a:xfrm>
            <a:off x="838200" y="1588259"/>
            <a:ext cx="7182678" cy="4351338"/>
          </a:xfrm>
        </p:spPr>
        <p:txBody>
          <a:bodyPr>
            <a:normAutofit lnSpcReduction="10000"/>
          </a:bodyPr>
          <a:lstStyle/>
          <a:p>
            <a:r>
              <a:rPr lang="en-US" dirty="0" smtClean="0"/>
              <a:t>Use the Coast Salish Design Elements that you just learned about, to create a Coast Salish inspired ’</a:t>
            </a:r>
            <a:r>
              <a:rPr lang="en-US" dirty="0" err="1" smtClean="0"/>
              <a:t>Zentangle</a:t>
            </a:r>
            <a:r>
              <a:rPr lang="en-US" dirty="0" smtClean="0"/>
              <a:t>’ in your sketchbook</a:t>
            </a:r>
          </a:p>
          <a:p>
            <a:r>
              <a:rPr lang="en-US" dirty="0" smtClean="0"/>
              <a:t>Your </a:t>
            </a:r>
            <a:r>
              <a:rPr lang="en-US" dirty="0" err="1" smtClean="0"/>
              <a:t>Zentangle</a:t>
            </a:r>
            <a:r>
              <a:rPr lang="en-US" dirty="0" smtClean="0"/>
              <a:t> must take up half the page of one of your sketchbook pages</a:t>
            </a:r>
          </a:p>
          <a:p>
            <a:r>
              <a:rPr lang="en-US" dirty="0" smtClean="0"/>
              <a:t>Don’t forget the major rules of ‘</a:t>
            </a:r>
            <a:r>
              <a:rPr lang="en-US" dirty="0" err="1" smtClean="0"/>
              <a:t>Zentangles</a:t>
            </a:r>
            <a:r>
              <a:rPr lang="en-US" dirty="0" smtClean="0"/>
              <a:t>’:</a:t>
            </a:r>
          </a:p>
          <a:p>
            <a:pPr lvl="1"/>
            <a:r>
              <a:rPr lang="en-US" i="1" dirty="0" smtClean="0"/>
              <a:t>While you can draw the initial boundaries in pencil, you must use ink once you begin to draw your designs</a:t>
            </a:r>
          </a:p>
          <a:p>
            <a:pPr lvl="1"/>
            <a:r>
              <a:rPr lang="en-US" i="1" dirty="0" smtClean="0"/>
              <a:t>Relax, and Enjoy</a:t>
            </a:r>
            <a:r>
              <a:rPr lang="mr-IN" i="1" dirty="0" smtClean="0"/>
              <a:t>…</a:t>
            </a:r>
            <a:r>
              <a:rPr lang="en-US" i="1" dirty="0" smtClean="0"/>
              <a:t>.if you make a mistake, just go with it!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6652" y="1027906"/>
            <a:ext cx="3826565" cy="5091277"/>
          </a:xfrm>
          <a:prstGeom prst="rect">
            <a:avLst/>
          </a:prstGeom>
        </p:spPr>
      </p:pic>
    </p:spTree>
    <p:extLst>
      <p:ext uri="{BB962C8B-B14F-4D97-AF65-F5344CB8AC3E}">
        <p14:creationId xmlns:p14="http://schemas.microsoft.com/office/powerpoint/2010/main" val="358870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Project: </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Like the artists in this presentation, your painting must promote change</a:t>
            </a:r>
          </a:p>
          <a:p>
            <a:r>
              <a:rPr lang="en-US" dirty="0" smtClean="0"/>
              <a:t>The catch: You must incorporate the basic Coast Salish Design Elements</a:t>
            </a:r>
          </a:p>
          <a:p>
            <a:pPr lvl="1"/>
            <a:r>
              <a:rPr lang="en-US" dirty="0" smtClean="0"/>
              <a:t>Ovals, Trigons, </a:t>
            </a:r>
            <a:r>
              <a:rPr lang="en-US" dirty="0" err="1"/>
              <a:t>O</a:t>
            </a:r>
            <a:r>
              <a:rPr lang="en-US" dirty="0" err="1" smtClean="0"/>
              <a:t>voids</a:t>
            </a:r>
            <a:r>
              <a:rPr lang="en-US" dirty="0" smtClean="0"/>
              <a:t>, U-Forms etc.</a:t>
            </a:r>
          </a:p>
          <a:p>
            <a:r>
              <a:rPr lang="en-US" dirty="0" smtClean="0"/>
              <a:t>Think: </a:t>
            </a:r>
          </a:p>
          <a:p>
            <a:pPr lvl="1"/>
            <a:r>
              <a:rPr lang="en-US" dirty="0" smtClean="0"/>
              <a:t>How will you incorporate Coast Salish Design?</a:t>
            </a:r>
          </a:p>
          <a:p>
            <a:pPr lvl="1"/>
            <a:r>
              <a:rPr lang="en-US" dirty="0" smtClean="0"/>
              <a:t>How will you use </a:t>
            </a:r>
            <a:r>
              <a:rPr lang="en-US" dirty="0" err="1" smtClean="0"/>
              <a:t>colour</a:t>
            </a:r>
            <a:r>
              <a:rPr lang="en-US" dirty="0" smtClean="0"/>
              <a:t>? </a:t>
            </a:r>
          </a:p>
          <a:p>
            <a:pPr lvl="1"/>
            <a:r>
              <a:rPr lang="en-US" dirty="0" smtClean="0"/>
              <a:t>Will you limit your </a:t>
            </a:r>
            <a:r>
              <a:rPr lang="en-US" dirty="0" err="1" smtClean="0"/>
              <a:t>colour</a:t>
            </a:r>
            <a:r>
              <a:rPr lang="en-US" dirty="0" smtClean="0"/>
              <a:t> scheme?</a:t>
            </a:r>
          </a:p>
          <a:p>
            <a:pPr lvl="2"/>
            <a:r>
              <a:rPr lang="en-US" dirty="0" err="1" smtClean="0"/>
              <a:t>Analagous</a:t>
            </a:r>
            <a:endParaRPr lang="en-US" dirty="0" smtClean="0"/>
          </a:p>
          <a:p>
            <a:pPr lvl="2"/>
            <a:r>
              <a:rPr lang="en-US" dirty="0" smtClean="0"/>
              <a:t>Warm vs. Cool</a:t>
            </a:r>
          </a:p>
          <a:p>
            <a:pPr lvl="2"/>
            <a:r>
              <a:rPr lang="en-US" dirty="0" smtClean="0"/>
              <a:t>Monochromatic</a:t>
            </a:r>
          </a:p>
          <a:p>
            <a:pPr lvl="2"/>
            <a:r>
              <a:rPr lang="en-US" dirty="0" smtClean="0"/>
              <a:t>Complementary</a:t>
            </a:r>
          </a:p>
          <a:p>
            <a:pPr lvl="1"/>
            <a:r>
              <a:rPr lang="en-US" dirty="0" smtClean="0"/>
              <a:t>Will your piece have flat </a:t>
            </a:r>
            <a:r>
              <a:rPr lang="en-US" dirty="0" err="1" smtClean="0"/>
              <a:t>colour</a:t>
            </a:r>
            <a:r>
              <a:rPr lang="en-US" dirty="0" smtClean="0"/>
              <a:t>, or blended </a:t>
            </a:r>
            <a:r>
              <a:rPr lang="en-US" dirty="0" err="1" smtClean="0"/>
              <a:t>colour</a:t>
            </a:r>
            <a:r>
              <a:rPr lang="en-US" dirty="0" smtClean="0"/>
              <a:t>? What will your brushstrokes look like?</a:t>
            </a:r>
          </a:p>
          <a:p>
            <a:pPr lvl="1"/>
            <a:r>
              <a:rPr lang="en-US" dirty="0" smtClean="0"/>
              <a:t>How will you develop your image?</a:t>
            </a:r>
          </a:p>
          <a:p>
            <a:pPr lvl="2"/>
            <a:r>
              <a:rPr lang="en-US" dirty="0" smtClean="0"/>
              <a:t>Free hand?</a:t>
            </a:r>
          </a:p>
          <a:p>
            <a:pPr lvl="2"/>
            <a:r>
              <a:rPr lang="en-US" dirty="0" smtClean="0"/>
              <a:t>Projection?</a:t>
            </a:r>
          </a:p>
          <a:p>
            <a:pPr lvl="2"/>
            <a:r>
              <a:rPr lang="en-US" dirty="0" smtClean="0"/>
              <a:t>Grid system?</a:t>
            </a:r>
          </a:p>
          <a:p>
            <a:pPr lvl="2"/>
            <a:r>
              <a:rPr lang="en-US" dirty="0" smtClean="0"/>
              <a:t>Tracing?</a:t>
            </a:r>
          </a:p>
          <a:p>
            <a:pPr lvl="2"/>
            <a:r>
              <a:rPr lang="en-US" dirty="0" smtClean="0"/>
              <a:t>Carbon transfer?</a:t>
            </a:r>
            <a:endParaRPr lang="en-US" dirty="0"/>
          </a:p>
        </p:txBody>
      </p:sp>
    </p:spTree>
    <p:extLst>
      <p:ext uri="{BB962C8B-B14F-4D97-AF65-F5344CB8AC3E}">
        <p14:creationId xmlns:p14="http://schemas.microsoft.com/office/powerpoint/2010/main" val="3511576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a:t>
            </a:r>
            <a:endParaRPr lang="en-US" dirty="0"/>
          </a:p>
        </p:txBody>
      </p:sp>
      <p:sp>
        <p:nvSpPr>
          <p:cNvPr id="3" name="Content Placeholder 2"/>
          <p:cNvSpPr>
            <a:spLocks noGrp="1"/>
          </p:cNvSpPr>
          <p:nvPr>
            <p:ph idx="1"/>
          </p:nvPr>
        </p:nvSpPr>
        <p:spPr/>
        <p:txBody>
          <a:bodyPr/>
          <a:lstStyle/>
          <a:p>
            <a:r>
              <a:rPr lang="en-US" dirty="0" smtClean="0"/>
              <a:t>1) Using a page in your sketchbook brainstorm ideas of possible causes you would like to promote / support in your work</a:t>
            </a:r>
          </a:p>
          <a:p>
            <a:r>
              <a:rPr lang="en-US" dirty="0" smtClean="0"/>
              <a:t>2) Get inspired</a:t>
            </a:r>
          </a:p>
          <a:p>
            <a:pPr lvl="1"/>
            <a:r>
              <a:rPr lang="en-US" dirty="0" smtClean="0"/>
              <a:t>How will you best illustrate this cause?</a:t>
            </a:r>
          </a:p>
          <a:p>
            <a:pPr lvl="1"/>
            <a:r>
              <a:rPr lang="en-US" dirty="0" smtClean="0"/>
              <a:t>Where will you get your imagery from?</a:t>
            </a:r>
          </a:p>
          <a:p>
            <a:pPr lvl="1"/>
            <a:r>
              <a:rPr lang="en-US" dirty="0" smtClean="0"/>
              <a:t>Begin to gather possible sources of imagery (save to a new </a:t>
            </a:r>
            <a:r>
              <a:rPr lang="en-US" dirty="0" err="1" smtClean="0"/>
              <a:t>pinterest</a:t>
            </a:r>
            <a:r>
              <a:rPr lang="en-US" dirty="0" smtClean="0"/>
              <a:t> board) </a:t>
            </a:r>
          </a:p>
          <a:p>
            <a:pPr lvl="1"/>
            <a:endParaRPr lang="en-US" dirty="0"/>
          </a:p>
          <a:p>
            <a:pPr lvl="1"/>
            <a:r>
              <a:rPr lang="en-US" dirty="0" smtClean="0"/>
              <a:t>3) Get started</a:t>
            </a:r>
          </a:p>
          <a:p>
            <a:pPr lvl="2"/>
            <a:r>
              <a:rPr lang="en-US" dirty="0" smtClean="0"/>
              <a:t>What size paper do you need?</a:t>
            </a:r>
          </a:p>
          <a:p>
            <a:pPr lvl="2"/>
            <a:r>
              <a:rPr lang="en-US" dirty="0" smtClean="0"/>
              <a:t>Will you require any materials other than acrylics?</a:t>
            </a:r>
          </a:p>
        </p:txBody>
      </p:sp>
    </p:spTree>
    <p:extLst>
      <p:ext uri="{BB962C8B-B14F-4D97-AF65-F5344CB8AC3E}">
        <p14:creationId xmlns:p14="http://schemas.microsoft.com/office/powerpoint/2010/main" val="915667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051" y="763144"/>
            <a:ext cx="11504366" cy="5413819"/>
          </a:xfrm>
        </p:spPr>
      </p:pic>
    </p:spTree>
    <p:extLst>
      <p:ext uri="{BB962C8B-B14F-4D97-AF65-F5344CB8AC3E}">
        <p14:creationId xmlns:p14="http://schemas.microsoft.com/office/powerpoint/2010/main" val="1862017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75344" y="0"/>
            <a:ext cx="5024100" cy="6693398"/>
          </a:xfrm>
        </p:spPr>
      </p:pic>
    </p:spTree>
    <p:extLst>
      <p:ext uri="{BB962C8B-B14F-4D97-AF65-F5344CB8AC3E}">
        <p14:creationId xmlns:p14="http://schemas.microsoft.com/office/powerpoint/2010/main" val="804344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24070" y="129347"/>
            <a:ext cx="10320130" cy="2428323"/>
          </a:xfrm>
        </p:spPr>
        <p:txBody>
          <a:bodyPr/>
          <a:lstStyle/>
          <a:p>
            <a:r>
              <a:rPr lang="en-US" dirty="0" smtClean="0"/>
              <a:t>Art exposes and helps resolve issues of social justice.  As a cultural tool, art helps humanize and actualize the emotions, grievances, and fears of those who may not have another place to voice concerns. As an illustrative and journalistic tool, art shocks and inspires us to action. What art depicts can illicit a visceral, almost cellular, reaction.</a:t>
            </a:r>
          </a:p>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9617" y="2229678"/>
            <a:ext cx="7752522" cy="4360794"/>
          </a:xfrm>
          <a:prstGeom prst="rect">
            <a:avLst/>
          </a:prstGeom>
        </p:spPr>
      </p:pic>
    </p:spTree>
    <p:extLst>
      <p:ext uri="{BB962C8B-B14F-4D97-AF65-F5344CB8AC3E}">
        <p14:creationId xmlns:p14="http://schemas.microsoft.com/office/powerpoint/2010/main" val="1351387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869" y="251792"/>
            <a:ext cx="5827643" cy="325714"/>
          </a:xfrm>
        </p:spPr>
        <p:txBody>
          <a:bodyPr>
            <a:normAutofit fontScale="90000"/>
          </a:bodyPr>
          <a:lstStyle/>
          <a:p>
            <a:r>
              <a:rPr lang="en-US" dirty="0" smtClean="0"/>
              <a:t>Damien </a:t>
            </a:r>
            <a:r>
              <a:rPr lang="en-US" dirty="0" err="1" smtClean="0"/>
              <a:t>Hirst</a:t>
            </a:r>
            <a:r>
              <a:rPr lang="en-US" dirty="0" smtClean="0"/>
              <a:t>: </a:t>
            </a:r>
            <a:r>
              <a:rPr lang="en-US" sz="2000" dirty="0" smtClean="0"/>
              <a:t>‘The Physical Impossibility of Death in the mind of someone living’ (1991)</a:t>
            </a:r>
            <a:endParaRPr lang="en-US"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0424" y="1041331"/>
            <a:ext cx="8492186" cy="5587414"/>
          </a:xfrm>
        </p:spPr>
      </p:pic>
    </p:spTree>
    <p:extLst>
      <p:ext uri="{BB962C8B-B14F-4D97-AF65-F5344CB8AC3E}">
        <p14:creationId xmlns:p14="http://schemas.microsoft.com/office/powerpoint/2010/main" val="17959814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8543" y="235071"/>
            <a:ext cx="8994913" cy="6375145"/>
          </a:xfrm>
        </p:spPr>
      </p:pic>
    </p:spTree>
    <p:extLst>
      <p:ext uri="{BB962C8B-B14F-4D97-AF65-F5344CB8AC3E}">
        <p14:creationId xmlns:p14="http://schemas.microsoft.com/office/powerpoint/2010/main" val="29819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Barbara Kruger</a:t>
            </a:r>
            <a:r>
              <a:rPr lang="mr-IN" dirty="0" smtClean="0"/>
              <a: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76870" y="1690688"/>
            <a:ext cx="4916353" cy="4922044"/>
          </a:xfrm>
        </p:spPr>
      </p:pic>
    </p:spTree>
    <p:extLst>
      <p:ext uri="{BB962C8B-B14F-4D97-AF65-F5344CB8AC3E}">
        <p14:creationId xmlns:p14="http://schemas.microsoft.com/office/powerpoint/2010/main" val="201579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43129" y="397028"/>
            <a:ext cx="4439479" cy="6230847"/>
          </a:xfrm>
        </p:spPr>
      </p:pic>
    </p:spTree>
    <p:extLst>
      <p:ext uri="{BB962C8B-B14F-4D97-AF65-F5344CB8AC3E}">
        <p14:creationId xmlns:p14="http://schemas.microsoft.com/office/powerpoint/2010/main" val="12677758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4075</TotalTime>
  <Words>590</Words>
  <Application>Microsoft Macintosh PowerPoint</Application>
  <PresentationFormat>Widescreen</PresentationFormat>
  <Paragraphs>73</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vt:lpstr>
      <vt:lpstr>Calibri Light</vt:lpstr>
      <vt:lpstr>Mangal</vt:lpstr>
      <vt:lpstr>Arial</vt:lpstr>
      <vt:lpstr>Office Theme</vt:lpstr>
      <vt:lpstr>Artists Promote Change</vt:lpstr>
      <vt:lpstr>PowerPoint Presentation</vt:lpstr>
      <vt:lpstr>PowerPoint Presentation</vt:lpstr>
      <vt:lpstr>PowerPoint Presentation</vt:lpstr>
      <vt:lpstr>PowerPoint Presentation</vt:lpstr>
      <vt:lpstr>Damien Hirst: ‘The Physical Impossibility of Death in the mind of someone living’ (1991)</vt:lpstr>
      <vt:lpstr>PowerPoint Presentation</vt:lpstr>
      <vt:lpstr>Barbara Kruger…</vt:lpstr>
      <vt:lpstr>PowerPoint Presentation</vt:lpstr>
      <vt:lpstr>PowerPoint Presentation</vt:lpstr>
      <vt:lpstr>Can Art Change the World?</vt:lpstr>
      <vt:lpstr>Can you think of any local artists that promote change in their work?</vt:lpstr>
      <vt:lpstr>Meet Lawrence Paul Yuxweluptun…</vt:lpstr>
      <vt:lpstr>Lawrence Paul Yuxweluptun has created some of the most memorable painted images in the last quarter-century of Canadian art making.</vt:lpstr>
      <vt:lpstr>PowerPoint Presentation</vt:lpstr>
      <vt:lpstr>PowerPoint Presentation</vt:lpstr>
      <vt:lpstr>What are some of the Big idea behind LPY’s work?</vt:lpstr>
      <vt:lpstr>PowerPoint Presentation</vt:lpstr>
      <vt:lpstr>PowerPoint Presentation</vt:lpstr>
      <vt:lpstr>Get out your Sketchbooks…</vt:lpstr>
      <vt:lpstr>Sketchbook Challenge</vt:lpstr>
      <vt:lpstr>Your Project: </vt:lpstr>
      <vt:lpstr>Steps:</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Artists Promote Change</dc:title>
  <dc:creator>Microsoft Office User</dc:creator>
  <cp:lastModifiedBy>Microsoft Office User</cp:lastModifiedBy>
  <cp:revision>14</cp:revision>
  <dcterms:created xsi:type="dcterms:W3CDTF">2017-01-20T21:23:42Z</dcterms:created>
  <dcterms:modified xsi:type="dcterms:W3CDTF">2017-01-25T19:23:34Z</dcterms:modified>
</cp:coreProperties>
</file>